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82" r:id="rId4"/>
    <p:sldId id="261" r:id="rId5"/>
    <p:sldId id="258" r:id="rId6"/>
    <p:sldId id="259" r:id="rId7"/>
    <p:sldId id="262" r:id="rId8"/>
    <p:sldId id="260" r:id="rId9"/>
    <p:sldId id="263" r:id="rId10"/>
    <p:sldId id="277" r:id="rId11"/>
    <p:sldId id="264" r:id="rId12"/>
    <p:sldId id="265" r:id="rId13"/>
    <p:sldId id="278" r:id="rId14"/>
    <p:sldId id="266" r:id="rId15"/>
    <p:sldId id="267" r:id="rId16"/>
    <p:sldId id="279" r:id="rId17"/>
    <p:sldId id="268" r:id="rId18"/>
    <p:sldId id="270" r:id="rId19"/>
    <p:sldId id="271" r:id="rId20"/>
    <p:sldId id="272" r:id="rId21"/>
    <p:sldId id="273" r:id="rId22"/>
    <p:sldId id="280" r:id="rId23"/>
    <p:sldId id="274" r:id="rId24"/>
    <p:sldId id="275" r:id="rId25"/>
    <p:sldId id="281" r:id="rId26"/>
    <p:sldId id="276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78686" autoAdjust="0"/>
  </p:normalViewPr>
  <p:slideViewPr>
    <p:cSldViewPr>
      <p:cViewPr varScale="1">
        <p:scale>
          <a:sx n="57" d="100"/>
          <a:sy n="57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B5109-15A0-48C5-9DC4-8E97138B102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893CA4-E531-4F30-B9BA-41D644B12149}">
      <dgm:prSet phldrT="[Tekst]" phldr="1"/>
      <dgm:spPr/>
      <dgm:t>
        <a:bodyPr/>
        <a:lstStyle/>
        <a:p>
          <a:endParaRPr lang="hr-HR" dirty="0"/>
        </a:p>
      </dgm:t>
    </dgm:pt>
    <dgm:pt modelId="{E95422BC-2C25-4217-9153-A28E016059A0}" type="parTrans" cxnId="{AC24D759-715B-413F-8A6E-3CA842E81A76}">
      <dgm:prSet/>
      <dgm:spPr/>
      <dgm:t>
        <a:bodyPr/>
        <a:lstStyle/>
        <a:p>
          <a:endParaRPr lang="hr-HR"/>
        </a:p>
      </dgm:t>
    </dgm:pt>
    <dgm:pt modelId="{EC128FF9-CA6C-470D-9E4C-CFA4556B43F4}" type="sibTrans" cxnId="{AC24D759-715B-413F-8A6E-3CA842E81A76}">
      <dgm:prSet/>
      <dgm:spPr/>
      <dgm:t>
        <a:bodyPr/>
        <a:lstStyle/>
        <a:p>
          <a:endParaRPr lang="hr-HR"/>
        </a:p>
      </dgm:t>
    </dgm:pt>
    <dgm:pt modelId="{9069EA7B-EB0B-4BAC-994A-BE9E41827AF8}">
      <dgm:prSet phldrT="[Tekst]" phldr="1"/>
      <dgm:spPr/>
      <dgm:t>
        <a:bodyPr/>
        <a:lstStyle/>
        <a:p>
          <a:endParaRPr lang="hr-HR" dirty="0"/>
        </a:p>
      </dgm:t>
    </dgm:pt>
    <dgm:pt modelId="{C32FB9B6-224C-4582-9855-3FD8B665019D}" type="sibTrans" cxnId="{ACDD3FFA-20AB-4B7E-A6BE-61170FAB3A36}">
      <dgm:prSet/>
      <dgm:spPr/>
      <dgm:t>
        <a:bodyPr/>
        <a:lstStyle/>
        <a:p>
          <a:endParaRPr lang="hr-HR"/>
        </a:p>
      </dgm:t>
    </dgm:pt>
    <dgm:pt modelId="{884D44D5-97CB-42C9-A059-4547875F05DA}" type="parTrans" cxnId="{ACDD3FFA-20AB-4B7E-A6BE-61170FAB3A36}">
      <dgm:prSet/>
      <dgm:spPr/>
      <dgm:t>
        <a:bodyPr/>
        <a:lstStyle/>
        <a:p>
          <a:endParaRPr lang="hr-HR"/>
        </a:p>
      </dgm:t>
    </dgm:pt>
    <dgm:pt modelId="{B7651319-9862-40F6-B6ED-946BF82B4294}" type="pres">
      <dgm:prSet presAssocID="{E2FB5109-15A0-48C5-9DC4-8E97138B1023}" presName="Name0" presStyleCnt="0">
        <dgm:presLayoutVars>
          <dgm:dir/>
          <dgm:animOne val="branch"/>
          <dgm:animLvl val="lvl"/>
        </dgm:presLayoutVars>
      </dgm:prSet>
      <dgm:spPr/>
    </dgm:pt>
    <dgm:pt modelId="{2C5E9844-26FE-4960-BEED-53C154B434D3}" type="pres">
      <dgm:prSet presAssocID="{9069EA7B-EB0B-4BAC-994A-BE9E41827AF8}" presName="chaos" presStyleCnt="0"/>
      <dgm:spPr/>
    </dgm:pt>
    <dgm:pt modelId="{843E99C2-7254-405C-98B6-2A259C265F73}" type="pres">
      <dgm:prSet presAssocID="{9069EA7B-EB0B-4BAC-994A-BE9E41827AF8}" presName="parTx1" presStyleLbl="revTx" presStyleIdx="0" presStyleCnt="1"/>
      <dgm:spPr/>
      <dgm:t>
        <a:bodyPr/>
        <a:lstStyle/>
        <a:p>
          <a:endParaRPr lang="hr-HR"/>
        </a:p>
      </dgm:t>
    </dgm:pt>
    <dgm:pt modelId="{A19C0DA6-4B7F-4F51-BE30-1051A9C410DE}" type="pres">
      <dgm:prSet presAssocID="{9069EA7B-EB0B-4BAC-994A-BE9E41827AF8}" presName="c1" presStyleLbl="node1" presStyleIdx="0" presStyleCnt="19" custLinFactX="300000" custLinFactY="100000" custLinFactNeighborX="303184" custLinFactNeighborY="170888"/>
      <dgm:spPr/>
    </dgm:pt>
    <dgm:pt modelId="{1D8CC5F3-C469-4943-A88A-EAC6CB30F220}" type="pres">
      <dgm:prSet presAssocID="{9069EA7B-EB0B-4BAC-994A-BE9E41827AF8}" presName="c2" presStyleLbl="node1" presStyleIdx="1" presStyleCnt="19" custLinFactX="300000" custLinFactY="100000" custLinFactNeighborX="303184" custLinFactNeighborY="170888"/>
      <dgm:spPr/>
    </dgm:pt>
    <dgm:pt modelId="{16A96443-E3FE-4C28-93F3-BAE385D5D13D}" type="pres">
      <dgm:prSet presAssocID="{9069EA7B-EB0B-4BAC-994A-BE9E41827AF8}" presName="c3" presStyleLbl="node1" presStyleIdx="2" presStyleCnt="19"/>
      <dgm:spPr/>
      <dgm:t>
        <a:bodyPr/>
        <a:lstStyle/>
        <a:p>
          <a:endParaRPr lang="hr-HR"/>
        </a:p>
      </dgm:t>
    </dgm:pt>
    <dgm:pt modelId="{709480B9-6AC4-40B9-A169-6C7D46F38461}" type="pres">
      <dgm:prSet presAssocID="{9069EA7B-EB0B-4BAC-994A-BE9E41827AF8}" presName="c4" presStyleLbl="node1" presStyleIdx="3" presStyleCnt="19"/>
      <dgm:spPr/>
    </dgm:pt>
    <dgm:pt modelId="{87814D9A-20E0-40D1-8CE9-8D48F188BFA5}" type="pres">
      <dgm:prSet presAssocID="{9069EA7B-EB0B-4BAC-994A-BE9E41827AF8}" presName="c5" presStyleLbl="node1" presStyleIdx="4" presStyleCnt="19"/>
      <dgm:spPr/>
    </dgm:pt>
    <dgm:pt modelId="{37BEA1EA-D6AC-4A06-A9A5-997C02D3B98C}" type="pres">
      <dgm:prSet presAssocID="{9069EA7B-EB0B-4BAC-994A-BE9E41827AF8}" presName="c6" presStyleLbl="node1" presStyleIdx="5" presStyleCnt="19"/>
      <dgm:spPr/>
    </dgm:pt>
    <dgm:pt modelId="{1C31FABC-5FCE-4E18-960D-3304D6DA78FE}" type="pres">
      <dgm:prSet presAssocID="{9069EA7B-EB0B-4BAC-994A-BE9E41827AF8}" presName="c7" presStyleLbl="node1" presStyleIdx="6" presStyleCnt="19"/>
      <dgm:spPr/>
    </dgm:pt>
    <dgm:pt modelId="{629ECAE8-9F29-4D88-958D-D559D109BA80}" type="pres">
      <dgm:prSet presAssocID="{9069EA7B-EB0B-4BAC-994A-BE9E41827AF8}" presName="c8" presStyleLbl="node1" presStyleIdx="7" presStyleCnt="19"/>
      <dgm:spPr/>
    </dgm:pt>
    <dgm:pt modelId="{74F34C24-058E-4E72-A736-C2F7559E45DC}" type="pres">
      <dgm:prSet presAssocID="{9069EA7B-EB0B-4BAC-994A-BE9E41827AF8}" presName="c9" presStyleLbl="node1" presStyleIdx="8" presStyleCnt="19"/>
      <dgm:spPr/>
    </dgm:pt>
    <dgm:pt modelId="{A176D10F-9DB6-47A5-8454-9A005827236C}" type="pres">
      <dgm:prSet presAssocID="{9069EA7B-EB0B-4BAC-994A-BE9E41827AF8}" presName="c10" presStyleLbl="node1" presStyleIdx="9" presStyleCnt="19" custLinFactX="100000" custLinFactY="61225" custLinFactNeighborX="11555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EAA61D3-911B-42F0-AF0A-66D166641143}" type="pres">
      <dgm:prSet presAssocID="{9069EA7B-EB0B-4BAC-994A-BE9E41827AF8}" presName="c11" presStyleLbl="node1" presStyleIdx="10" presStyleCnt="19" custScaleX="208627" custScaleY="270921" custLinFactNeighborX="97964" custLinFactNeighborY="-19535"/>
      <dgm:spPr/>
      <dgm:t>
        <a:bodyPr/>
        <a:lstStyle/>
        <a:p>
          <a:endParaRPr lang="hr-HR"/>
        </a:p>
      </dgm:t>
    </dgm:pt>
    <dgm:pt modelId="{471CCA0E-943D-458A-AD5F-87F0E10F65EA}" type="pres">
      <dgm:prSet presAssocID="{9069EA7B-EB0B-4BAC-994A-BE9E41827AF8}" presName="c12" presStyleLbl="node1" presStyleIdx="11" presStyleCnt="19" custLinFactX="200000" custLinFactY="-44866" custLinFactNeighborX="272107" custLinFactNeighborY="-100000"/>
      <dgm:spPr/>
    </dgm:pt>
    <dgm:pt modelId="{B57F1883-FD91-4DF9-A21E-C4F7B691CA50}" type="pres">
      <dgm:prSet presAssocID="{9069EA7B-EB0B-4BAC-994A-BE9E41827AF8}" presName="c13" presStyleLbl="node1" presStyleIdx="12" presStyleCnt="19"/>
      <dgm:spPr/>
    </dgm:pt>
    <dgm:pt modelId="{08E2D230-2411-44BF-A93A-A61DA61184F5}" type="pres">
      <dgm:prSet presAssocID="{9069EA7B-EB0B-4BAC-994A-BE9E41827AF8}" presName="c14" presStyleLbl="node1" presStyleIdx="13" presStyleCnt="19"/>
      <dgm:spPr/>
    </dgm:pt>
    <dgm:pt modelId="{43694A29-9560-42C1-BDB0-CECD74CBBF5D}" type="pres">
      <dgm:prSet presAssocID="{9069EA7B-EB0B-4BAC-994A-BE9E41827AF8}" presName="c15" presStyleLbl="node1" presStyleIdx="14" presStyleCnt="19"/>
      <dgm:spPr/>
    </dgm:pt>
    <dgm:pt modelId="{E49734CD-8524-468C-B633-2F5981B1AE3C}" type="pres">
      <dgm:prSet presAssocID="{9069EA7B-EB0B-4BAC-994A-BE9E41827AF8}" presName="c16" presStyleLbl="node1" presStyleIdx="15" presStyleCnt="19"/>
      <dgm:spPr/>
    </dgm:pt>
    <dgm:pt modelId="{2CEF3073-11D4-4C38-9E25-F47DBFFB7FAD}" type="pres">
      <dgm:prSet presAssocID="{9069EA7B-EB0B-4BAC-994A-BE9E41827AF8}" presName="c17" presStyleLbl="node1" presStyleIdx="16" presStyleCnt="19"/>
      <dgm:spPr/>
    </dgm:pt>
    <dgm:pt modelId="{C42C34BA-FAB5-44DC-A208-6624FD539557}" type="pres">
      <dgm:prSet presAssocID="{9069EA7B-EB0B-4BAC-994A-BE9E41827AF8}" presName="c18" presStyleLbl="node1" presStyleIdx="17" presStyleCnt="19"/>
      <dgm:spPr/>
    </dgm:pt>
    <dgm:pt modelId="{1328036F-FC74-4492-80EC-9135E8EEC687}" type="pres">
      <dgm:prSet presAssocID="{C32FB9B6-224C-4582-9855-3FD8B665019D}" presName="chevronComposite1" presStyleCnt="0"/>
      <dgm:spPr/>
    </dgm:pt>
    <dgm:pt modelId="{2B36A1D8-27EB-4487-A999-C50BBAAA92CE}" type="pres">
      <dgm:prSet presAssocID="{C32FB9B6-224C-4582-9855-3FD8B665019D}" presName="chevron1" presStyleLbl="sibTrans2D1" presStyleIdx="0" presStyleCnt="2"/>
      <dgm:spPr/>
    </dgm:pt>
    <dgm:pt modelId="{E7684098-3092-45BA-BAA5-6494526DE132}" type="pres">
      <dgm:prSet presAssocID="{C32FB9B6-224C-4582-9855-3FD8B665019D}" presName="spChevron1" presStyleCnt="0"/>
      <dgm:spPr/>
    </dgm:pt>
    <dgm:pt modelId="{276D0234-DA71-4E7E-8756-48F95E3D6EB5}" type="pres">
      <dgm:prSet presAssocID="{C32FB9B6-224C-4582-9855-3FD8B665019D}" presName="overlap" presStyleCnt="0"/>
      <dgm:spPr/>
    </dgm:pt>
    <dgm:pt modelId="{DB9B4E83-E25E-49BD-8FAD-329437C93165}" type="pres">
      <dgm:prSet presAssocID="{C32FB9B6-224C-4582-9855-3FD8B665019D}" presName="chevronComposite2" presStyleCnt="0"/>
      <dgm:spPr/>
    </dgm:pt>
    <dgm:pt modelId="{C508549C-418E-44C2-8788-214D0CFDA275}" type="pres">
      <dgm:prSet presAssocID="{C32FB9B6-224C-4582-9855-3FD8B665019D}" presName="chevron2" presStyleLbl="sibTrans2D1" presStyleIdx="1" presStyleCnt="2"/>
      <dgm:spPr/>
    </dgm:pt>
    <dgm:pt modelId="{986674A9-52D1-4DDB-B0DF-3446FD8914C6}" type="pres">
      <dgm:prSet presAssocID="{C32FB9B6-224C-4582-9855-3FD8B665019D}" presName="spChevron2" presStyleCnt="0"/>
      <dgm:spPr/>
    </dgm:pt>
    <dgm:pt modelId="{48C7C5AF-A9EE-4BC7-B23B-05540DEE782B}" type="pres">
      <dgm:prSet presAssocID="{A6893CA4-E531-4F30-B9BA-41D644B12149}" presName="last" presStyleCnt="0"/>
      <dgm:spPr/>
    </dgm:pt>
    <dgm:pt modelId="{4BFEBF2A-3F71-4A96-8644-448D2AAC06B5}" type="pres">
      <dgm:prSet presAssocID="{A6893CA4-E531-4F30-B9BA-41D644B12149}" presName="circleTx" presStyleLbl="node1" presStyleIdx="18" presStyleCnt="19" custScaleX="27419" custScaleY="22927" custLinFactNeighborX="-32443" custLinFactNeighborY="-3027"/>
      <dgm:spPr/>
    </dgm:pt>
    <dgm:pt modelId="{A74E0E5D-7324-406A-8E7A-B427AD0FFD42}" type="pres">
      <dgm:prSet presAssocID="{A6893CA4-E531-4F30-B9BA-41D644B12149}" presName="spN" presStyleCnt="0"/>
      <dgm:spPr/>
    </dgm:pt>
  </dgm:ptLst>
  <dgm:cxnLst>
    <dgm:cxn modelId="{34396EBF-550F-4886-9C55-EECE66CD3DA8}" type="presOf" srcId="{A6893CA4-E531-4F30-B9BA-41D644B12149}" destId="{4BFEBF2A-3F71-4A96-8644-448D2AAC06B5}" srcOrd="0" destOrd="0" presId="urn:microsoft.com/office/officeart/2009/3/layout/RandomtoResultProcess"/>
    <dgm:cxn modelId="{AC24D759-715B-413F-8A6E-3CA842E81A76}" srcId="{E2FB5109-15A0-48C5-9DC4-8E97138B1023}" destId="{A6893CA4-E531-4F30-B9BA-41D644B12149}" srcOrd="1" destOrd="0" parTransId="{E95422BC-2C25-4217-9153-A28E016059A0}" sibTransId="{EC128FF9-CA6C-470D-9E4C-CFA4556B43F4}"/>
    <dgm:cxn modelId="{BAD2D333-CF46-41BA-864E-88CCA9437B28}" type="presOf" srcId="{E2FB5109-15A0-48C5-9DC4-8E97138B1023}" destId="{B7651319-9862-40F6-B6ED-946BF82B4294}" srcOrd="0" destOrd="0" presId="urn:microsoft.com/office/officeart/2009/3/layout/RandomtoResultProcess"/>
    <dgm:cxn modelId="{5DD8176E-9426-4918-A762-F02CFD71FEEF}" type="presOf" srcId="{9069EA7B-EB0B-4BAC-994A-BE9E41827AF8}" destId="{843E99C2-7254-405C-98B6-2A259C265F73}" srcOrd="0" destOrd="0" presId="urn:microsoft.com/office/officeart/2009/3/layout/RandomtoResultProcess"/>
    <dgm:cxn modelId="{ACDD3FFA-20AB-4B7E-A6BE-61170FAB3A36}" srcId="{E2FB5109-15A0-48C5-9DC4-8E97138B1023}" destId="{9069EA7B-EB0B-4BAC-994A-BE9E41827AF8}" srcOrd="0" destOrd="0" parTransId="{884D44D5-97CB-42C9-A059-4547875F05DA}" sibTransId="{C32FB9B6-224C-4582-9855-3FD8B665019D}"/>
    <dgm:cxn modelId="{9C783C26-D0C6-4A1E-A81B-03C9E91D221B}" type="presParOf" srcId="{B7651319-9862-40F6-B6ED-946BF82B4294}" destId="{2C5E9844-26FE-4960-BEED-53C154B434D3}" srcOrd="0" destOrd="0" presId="urn:microsoft.com/office/officeart/2009/3/layout/RandomtoResultProcess"/>
    <dgm:cxn modelId="{86DAF688-C1A6-438C-9F57-2A3341793AF5}" type="presParOf" srcId="{2C5E9844-26FE-4960-BEED-53C154B434D3}" destId="{843E99C2-7254-405C-98B6-2A259C265F73}" srcOrd="0" destOrd="0" presId="urn:microsoft.com/office/officeart/2009/3/layout/RandomtoResultProcess"/>
    <dgm:cxn modelId="{AE1AFB70-0649-40B0-9B3F-A84FCBF69341}" type="presParOf" srcId="{2C5E9844-26FE-4960-BEED-53C154B434D3}" destId="{A19C0DA6-4B7F-4F51-BE30-1051A9C410DE}" srcOrd="1" destOrd="0" presId="urn:microsoft.com/office/officeart/2009/3/layout/RandomtoResultProcess"/>
    <dgm:cxn modelId="{ABC1299B-8903-41E5-B059-95E25E319F09}" type="presParOf" srcId="{2C5E9844-26FE-4960-BEED-53C154B434D3}" destId="{1D8CC5F3-C469-4943-A88A-EAC6CB30F220}" srcOrd="2" destOrd="0" presId="urn:microsoft.com/office/officeart/2009/3/layout/RandomtoResultProcess"/>
    <dgm:cxn modelId="{7803CC5B-D255-4FC8-8988-9E57BDE24A15}" type="presParOf" srcId="{2C5E9844-26FE-4960-BEED-53C154B434D3}" destId="{16A96443-E3FE-4C28-93F3-BAE385D5D13D}" srcOrd="3" destOrd="0" presId="urn:microsoft.com/office/officeart/2009/3/layout/RandomtoResultProcess"/>
    <dgm:cxn modelId="{AEB51197-0DA5-4226-8325-601A770FF95B}" type="presParOf" srcId="{2C5E9844-26FE-4960-BEED-53C154B434D3}" destId="{709480B9-6AC4-40B9-A169-6C7D46F38461}" srcOrd="4" destOrd="0" presId="urn:microsoft.com/office/officeart/2009/3/layout/RandomtoResultProcess"/>
    <dgm:cxn modelId="{C300238A-20C2-4A6A-BAE3-B5F0D6F54228}" type="presParOf" srcId="{2C5E9844-26FE-4960-BEED-53C154B434D3}" destId="{87814D9A-20E0-40D1-8CE9-8D48F188BFA5}" srcOrd="5" destOrd="0" presId="urn:microsoft.com/office/officeart/2009/3/layout/RandomtoResultProcess"/>
    <dgm:cxn modelId="{36D839EA-1308-46F9-9AC1-99741EF6648A}" type="presParOf" srcId="{2C5E9844-26FE-4960-BEED-53C154B434D3}" destId="{37BEA1EA-D6AC-4A06-A9A5-997C02D3B98C}" srcOrd="6" destOrd="0" presId="urn:microsoft.com/office/officeart/2009/3/layout/RandomtoResultProcess"/>
    <dgm:cxn modelId="{DFECAB8A-BF92-41A7-98AA-67157D3DB827}" type="presParOf" srcId="{2C5E9844-26FE-4960-BEED-53C154B434D3}" destId="{1C31FABC-5FCE-4E18-960D-3304D6DA78FE}" srcOrd="7" destOrd="0" presId="urn:microsoft.com/office/officeart/2009/3/layout/RandomtoResultProcess"/>
    <dgm:cxn modelId="{C249AE81-9D14-499F-B1F1-DEE49389E259}" type="presParOf" srcId="{2C5E9844-26FE-4960-BEED-53C154B434D3}" destId="{629ECAE8-9F29-4D88-958D-D559D109BA80}" srcOrd="8" destOrd="0" presId="urn:microsoft.com/office/officeart/2009/3/layout/RandomtoResultProcess"/>
    <dgm:cxn modelId="{CC0EAFA0-3671-422B-A814-E6342471E3E5}" type="presParOf" srcId="{2C5E9844-26FE-4960-BEED-53C154B434D3}" destId="{74F34C24-058E-4E72-A736-C2F7559E45DC}" srcOrd="9" destOrd="0" presId="urn:microsoft.com/office/officeart/2009/3/layout/RandomtoResultProcess"/>
    <dgm:cxn modelId="{EAD10E62-54D4-4EA9-BCD9-0399E1CE75AF}" type="presParOf" srcId="{2C5E9844-26FE-4960-BEED-53C154B434D3}" destId="{A176D10F-9DB6-47A5-8454-9A005827236C}" srcOrd="10" destOrd="0" presId="urn:microsoft.com/office/officeart/2009/3/layout/RandomtoResultProcess"/>
    <dgm:cxn modelId="{E5F12A93-4BBD-479B-BBF3-248FDA3BB3DC}" type="presParOf" srcId="{2C5E9844-26FE-4960-BEED-53C154B434D3}" destId="{7EAA61D3-911B-42F0-AF0A-66D166641143}" srcOrd="11" destOrd="0" presId="urn:microsoft.com/office/officeart/2009/3/layout/RandomtoResultProcess"/>
    <dgm:cxn modelId="{BCAB80CE-38DC-432C-9DB3-8BEB72EDC6BD}" type="presParOf" srcId="{2C5E9844-26FE-4960-BEED-53C154B434D3}" destId="{471CCA0E-943D-458A-AD5F-87F0E10F65EA}" srcOrd="12" destOrd="0" presId="urn:microsoft.com/office/officeart/2009/3/layout/RandomtoResultProcess"/>
    <dgm:cxn modelId="{C882E76B-1232-4974-A462-DACB7A0B6FC8}" type="presParOf" srcId="{2C5E9844-26FE-4960-BEED-53C154B434D3}" destId="{B57F1883-FD91-4DF9-A21E-C4F7B691CA50}" srcOrd="13" destOrd="0" presId="urn:microsoft.com/office/officeart/2009/3/layout/RandomtoResultProcess"/>
    <dgm:cxn modelId="{233DC34F-A529-4E69-B660-BDBFB8E0F240}" type="presParOf" srcId="{2C5E9844-26FE-4960-BEED-53C154B434D3}" destId="{08E2D230-2411-44BF-A93A-A61DA61184F5}" srcOrd="14" destOrd="0" presId="urn:microsoft.com/office/officeart/2009/3/layout/RandomtoResultProcess"/>
    <dgm:cxn modelId="{48053004-F074-46F3-B38E-BFDDED9FAF11}" type="presParOf" srcId="{2C5E9844-26FE-4960-BEED-53C154B434D3}" destId="{43694A29-9560-42C1-BDB0-CECD74CBBF5D}" srcOrd="15" destOrd="0" presId="urn:microsoft.com/office/officeart/2009/3/layout/RandomtoResultProcess"/>
    <dgm:cxn modelId="{3D7EBA3A-FE93-4540-92E5-31891FE67D79}" type="presParOf" srcId="{2C5E9844-26FE-4960-BEED-53C154B434D3}" destId="{E49734CD-8524-468C-B633-2F5981B1AE3C}" srcOrd="16" destOrd="0" presId="urn:microsoft.com/office/officeart/2009/3/layout/RandomtoResultProcess"/>
    <dgm:cxn modelId="{5CEF189C-4FF4-462D-9A1E-6A6CC4F4F025}" type="presParOf" srcId="{2C5E9844-26FE-4960-BEED-53C154B434D3}" destId="{2CEF3073-11D4-4C38-9E25-F47DBFFB7FAD}" srcOrd="17" destOrd="0" presId="urn:microsoft.com/office/officeart/2009/3/layout/RandomtoResultProcess"/>
    <dgm:cxn modelId="{A10AB0AC-6B83-4519-AB6A-126B33D5D322}" type="presParOf" srcId="{2C5E9844-26FE-4960-BEED-53C154B434D3}" destId="{C42C34BA-FAB5-44DC-A208-6624FD539557}" srcOrd="18" destOrd="0" presId="urn:microsoft.com/office/officeart/2009/3/layout/RandomtoResultProcess"/>
    <dgm:cxn modelId="{3CE06E60-F803-44F3-ACD3-6B4B6DEA526D}" type="presParOf" srcId="{B7651319-9862-40F6-B6ED-946BF82B4294}" destId="{1328036F-FC74-4492-80EC-9135E8EEC687}" srcOrd="1" destOrd="0" presId="urn:microsoft.com/office/officeart/2009/3/layout/RandomtoResultProcess"/>
    <dgm:cxn modelId="{56E9E3E9-5CBD-4F1D-B5C7-E571A5B91BB7}" type="presParOf" srcId="{1328036F-FC74-4492-80EC-9135E8EEC687}" destId="{2B36A1D8-27EB-4487-A999-C50BBAAA92CE}" srcOrd="0" destOrd="0" presId="urn:microsoft.com/office/officeart/2009/3/layout/RandomtoResultProcess"/>
    <dgm:cxn modelId="{0316DC48-FB60-4FF2-BB8F-E663F85C59B4}" type="presParOf" srcId="{1328036F-FC74-4492-80EC-9135E8EEC687}" destId="{E7684098-3092-45BA-BAA5-6494526DE132}" srcOrd="1" destOrd="0" presId="urn:microsoft.com/office/officeart/2009/3/layout/RandomtoResultProcess"/>
    <dgm:cxn modelId="{4F81892A-B2AA-44F3-A30E-97FFB81BFA7B}" type="presParOf" srcId="{B7651319-9862-40F6-B6ED-946BF82B4294}" destId="{276D0234-DA71-4E7E-8756-48F95E3D6EB5}" srcOrd="2" destOrd="0" presId="urn:microsoft.com/office/officeart/2009/3/layout/RandomtoResultProcess"/>
    <dgm:cxn modelId="{8BBB1348-03BD-4F06-BFCF-6706C719E45D}" type="presParOf" srcId="{B7651319-9862-40F6-B6ED-946BF82B4294}" destId="{DB9B4E83-E25E-49BD-8FAD-329437C93165}" srcOrd="3" destOrd="0" presId="urn:microsoft.com/office/officeart/2009/3/layout/RandomtoResultProcess"/>
    <dgm:cxn modelId="{D9874BFB-717F-443E-B736-668B44523281}" type="presParOf" srcId="{DB9B4E83-E25E-49BD-8FAD-329437C93165}" destId="{C508549C-418E-44C2-8788-214D0CFDA275}" srcOrd="0" destOrd="0" presId="urn:microsoft.com/office/officeart/2009/3/layout/RandomtoResultProcess"/>
    <dgm:cxn modelId="{E6D897A1-5ABE-44EE-B4CA-32D59A6AA81D}" type="presParOf" srcId="{DB9B4E83-E25E-49BD-8FAD-329437C93165}" destId="{986674A9-52D1-4DDB-B0DF-3446FD8914C6}" srcOrd="1" destOrd="0" presId="urn:microsoft.com/office/officeart/2009/3/layout/RandomtoResultProcess"/>
    <dgm:cxn modelId="{F5FA5F60-EF36-4232-ADAE-3F3292B3702F}" type="presParOf" srcId="{B7651319-9862-40F6-B6ED-946BF82B4294}" destId="{48C7C5AF-A9EE-4BC7-B23B-05540DEE782B}" srcOrd="4" destOrd="0" presId="urn:microsoft.com/office/officeart/2009/3/layout/RandomtoResultProcess"/>
    <dgm:cxn modelId="{9C0CC0C0-F8A3-4C81-A748-EEA6BFC8C1CA}" type="presParOf" srcId="{48C7C5AF-A9EE-4BC7-B23B-05540DEE782B}" destId="{4BFEBF2A-3F71-4A96-8644-448D2AAC06B5}" srcOrd="0" destOrd="0" presId="urn:microsoft.com/office/officeart/2009/3/layout/RandomtoResultProcess"/>
    <dgm:cxn modelId="{E7A2449A-1275-4F8E-914E-258E6A732895}" type="presParOf" srcId="{48C7C5AF-A9EE-4BC7-B23B-05540DEE782B}" destId="{A74E0E5D-7324-406A-8E7A-B427AD0FFD4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D71A8-2C9A-4197-8C0C-D0429708585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AAE520C-73F9-4042-BB3D-F861B3FA097A}">
      <dgm:prSet phldrT="[Tekst]" custT="1"/>
      <dgm:spPr/>
      <dgm:t>
        <a:bodyPr/>
        <a:lstStyle/>
        <a:p>
          <a:r>
            <a:rPr lang="hr-HR" sz="1400" dirty="0" smtClean="0"/>
            <a:t>Podatak</a:t>
          </a:r>
          <a:endParaRPr lang="hr-HR" sz="1400" dirty="0"/>
        </a:p>
      </dgm:t>
    </dgm:pt>
    <dgm:pt modelId="{CC6D9F56-AAED-4A36-A099-7E8D1C28B21F}" type="parTrans" cxnId="{ABF6EA9C-484B-4C5E-92D7-C6D0DFEFE57D}">
      <dgm:prSet/>
      <dgm:spPr/>
      <dgm:t>
        <a:bodyPr/>
        <a:lstStyle/>
        <a:p>
          <a:endParaRPr lang="hr-HR"/>
        </a:p>
      </dgm:t>
    </dgm:pt>
    <dgm:pt modelId="{72CBB947-C4C9-476D-9B0D-23BA3FBB4646}" type="sibTrans" cxnId="{ABF6EA9C-484B-4C5E-92D7-C6D0DFEFE57D}">
      <dgm:prSet/>
      <dgm:spPr/>
      <dgm:t>
        <a:bodyPr/>
        <a:lstStyle/>
        <a:p>
          <a:endParaRPr lang="hr-HR"/>
        </a:p>
      </dgm:t>
    </dgm:pt>
    <dgm:pt modelId="{D226E67B-63F6-406F-8CE6-4678C4F170AF}">
      <dgm:prSet phldrT="[Tekst]" custT="1"/>
      <dgm:spPr/>
      <dgm:t>
        <a:bodyPr/>
        <a:lstStyle/>
        <a:p>
          <a:r>
            <a:rPr lang="hr-HR" sz="1400" dirty="0" smtClean="0"/>
            <a:t>Podatak</a:t>
          </a:r>
          <a:endParaRPr lang="hr-HR" sz="1400" dirty="0"/>
        </a:p>
      </dgm:t>
    </dgm:pt>
    <dgm:pt modelId="{164041CC-0C60-493E-9D67-9083B8041ACC}" type="parTrans" cxnId="{A3564713-989A-48E1-95F8-0D3D3061EF89}">
      <dgm:prSet/>
      <dgm:spPr/>
      <dgm:t>
        <a:bodyPr/>
        <a:lstStyle/>
        <a:p>
          <a:endParaRPr lang="hr-HR"/>
        </a:p>
      </dgm:t>
    </dgm:pt>
    <dgm:pt modelId="{73B1CFAD-6151-4148-9995-DE505AB96575}" type="sibTrans" cxnId="{A3564713-989A-48E1-95F8-0D3D3061EF89}">
      <dgm:prSet/>
      <dgm:spPr/>
      <dgm:t>
        <a:bodyPr/>
        <a:lstStyle/>
        <a:p>
          <a:endParaRPr lang="hr-HR"/>
        </a:p>
      </dgm:t>
    </dgm:pt>
    <dgm:pt modelId="{A69BCF4F-7E69-48BA-8969-E36688318460}">
      <dgm:prSet phldrT="[Tekst]" custT="1"/>
      <dgm:spPr/>
      <dgm:t>
        <a:bodyPr/>
        <a:lstStyle/>
        <a:p>
          <a:r>
            <a:rPr lang="hr-HR" sz="1400" dirty="0" smtClean="0"/>
            <a:t>Podatak</a:t>
          </a:r>
          <a:endParaRPr lang="hr-HR" sz="1400" dirty="0"/>
        </a:p>
      </dgm:t>
    </dgm:pt>
    <dgm:pt modelId="{9610CFFD-4FF0-48F9-BDD8-F67194530FBE}" type="parTrans" cxnId="{A224F2D4-CBDC-40E0-985A-E92559975528}">
      <dgm:prSet/>
      <dgm:spPr/>
      <dgm:t>
        <a:bodyPr/>
        <a:lstStyle/>
        <a:p>
          <a:endParaRPr lang="hr-HR"/>
        </a:p>
      </dgm:t>
    </dgm:pt>
    <dgm:pt modelId="{BAF048A0-5FEE-42F4-851E-7E35271FC72E}" type="sibTrans" cxnId="{A224F2D4-CBDC-40E0-985A-E92559975528}">
      <dgm:prSet/>
      <dgm:spPr/>
      <dgm:t>
        <a:bodyPr/>
        <a:lstStyle/>
        <a:p>
          <a:endParaRPr lang="hr-HR"/>
        </a:p>
      </dgm:t>
    </dgm:pt>
    <dgm:pt modelId="{C6245224-D6AD-4B4E-BC2A-23344A36E257}">
      <dgm:prSet phldrT="[Tekst]"/>
      <dgm:spPr/>
      <dgm:t>
        <a:bodyPr/>
        <a:lstStyle/>
        <a:p>
          <a:r>
            <a:rPr lang="hr-HR" dirty="0" smtClean="0"/>
            <a:t>Sažetak</a:t>
          </a:r>
          <a:endParaRPr lang="hr-HR" dirty="0"/>
        </a:p>
      </dgm:t>
    </dgm:pt>
    <dgm:pt modelId="{35BDBCCF-88CD-4E12-A20D-62C92B0E680F}" type="parTrans" cxnId="{C02D45C7-B207-479E-9971-FBA9FC29E105}">
      <dgm:prSet/>
      <dgm:spPr/>
      <dgm:t>
        <a:bodyPr/>
        <a:lstStyle/>
        <a:p>
          <a:endParaRPr lang="hr-HR"/>
        </a:p>
      </dgm:t>
    </dgm:pt>
    <dgm:pt modelId="{6710BC76-61C4-496E-B333-764E7D7A70FB}" type="sibTrans" cxnId="{C02D45C7-B207-479E-9971-FBA9FC29E105}">
      <dgm:prSet/>
      <dgm:spPr/>
      <dgm:t>
        <a:bodyPr/>
        <a:lstStyle/>
        <a:p>
          <a:endParaRPr lang="hr-HR"/>
        </a:p>
      </dgm:t>
    </dgm:pt>
    <dgm:pt modelId="{884DA423-DA35-46FE-91E2-5292296AD5DF}" type="pres">
      <dgm:prSet presAssocID="{B7CD71A8-2C9A-4197-8C0C-D04297085856}" presName="Name0" presStyleCnt="0">
        <dgm:presLayoutVars>
          <dgm:chMax val="4"/>
          <dgm:resizeHandles val="exact"/>
        </dgm:presLayoutVars>
      </dgm:prSet>
      <dgm:spPr/>
    </dgm:pt>
    <dgm:pt modelId="{719694B1-C41F-403B-8808-901B973B75F8}" type="pres">
      <dgm:prSet presAssocID="{B7CD71A8-2C9A-4197-8C0C-D04297085856}" presName="ellipse" presStyleLbl="trBgShp" presStyleIdx="0" presStyleCnt="1"/>
      <dgm:spPr/>
    </dgm:pt>
    <dgm:pt modelId="{EC896F24-02FB-4E65-94BA-E30B05C08395}" type="pres">
      <dgm:prSet presAssocID="{B7CD71A8-2C9A-4197-8C0C-D04297085856}" presName="arrow1" presStyleLbl="fgShp" presStyleIdx="0" presStyleCnt="1"/>
      <dgm:spPr/>
    </dgm:pt>
    <dgm:pt modelId="{251AD260-F86C-4389-B180-F8D5F178D9F4}" type="pres">
      <dgm:prSet presAssocID="{B7CD71A8-2C9A-4197-8C0C-D04297085856}" presName="rectangle" presStyleLbl="revTx" presStyleIdx="0" presStyleCnt="1">
        <dgm:presLayoutVars>
          <dgm:bulletEnabled val="1"/>
        </dgm:presLayoutVars>
      </dgm:prSet>
      <dgm:spPr/>
    </dgm:pt>
    <dgm:pt modelId="{6A64AD9D-2748-45ED-B9BC-CE6EE4C9A32A}" type="pres">
      <dgm:prSet presAssocID="{D226E67B-63F6-406F-8CE6-4678C4F170A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304546-35A8-4916-9C47-F217B4EFB8F7}" type="pres">
      <dgm:prSet presAssocID="{A69BCF4F-7E69-48BA-8969-E36688318460}" presName="item2" presStyleLbl="node1" presStyleIdx="1" presStyleCnt="3">
        <dgm:presLayoutVars>
          <dgm:bulletEnabled val="1"/>
        </dgm:presLayoutVars>
      </dgm:prSet>
      <dgm:spPr/>
    </dgm:pt>
    <dgm:pt modelId="{AF060485-A11B-4F6A-9804-DBE45D29D6B8}" type="pres">
      <dgm:prSet presAssocID="{C6245224-D6AD-4B4E-BC2A-23344A36E257}" presName="item3" presStyleLbl="node1" presStyleIdx="2" presStyleCnt="3" custLinFactNeighborX="-251" custLinFactNeighborY="-40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127518-398B-4A39-8D36-DEDC2A19DD6B}" type="pres">
      <dgm:prSet presAssocID="{B7CD71A8-2C9A-4197-8C0C-D04297085856}" presName="funnel" presStyleLbl="trAlignAcc1" presStyleIdx="0" presStyleCnt="1" custLinFactNeighborX="488" custLinFactNeighborY="1450"/>
      <dgm:spPr/>
    </dgm:pt>
  </dgm:ptLst>
  <dgm:cxnLst>
    <dgm:cxn modelId="{37B15935-AE36-4E10-BFAA-C248B5822A21}" type="presOf" srcId="{DAAE520C-73F9-4042-BB3D-F861B3FA097A}" destId="{AF060485-A11B-4F6A-9804-DBE45D29D6B8}" srcOrd="0" destOrd="0" presId="urn:microsoft.com/office/officeart/2005/8/layout/funnel1"/>
    <dgm:cxn modelId="{ABF6EA9C-484B-4C5E-92D7-C6D0DFEFE57D}" srcId="{B7CD71A8-2C9A-4197-8C0C-D04297085856}" destId="{DAAE520C-73F9-4042-BB3D-F861B3FA097A}" srcOrd="0" destOrd="0" parTransId="{CC6D9F56-AAED-4A36-A099-7E8D1C28B21F}" sibTransId="{72CBB947-C4C9-476D-9B0D-23BA3FBB4646}"/>
    <dgm:cxn modelId="{C02D45C7-B207-479E-9971-FBA9FC29E105}" srcId="{B7CD71A8-2C9A-4197-8C0C-D04297085856}" destId="{C6245224-D6AD-4B4E-BC2A-23344A36E257}" srcOrd="3" destOrd="0" parTransId="{35BDBCCF-88CD-4E12-A20D-62C92B0E680F}" sibTransId="{6710BC76-61C4-496E-B333-764E7D7A70FB}"/>
    <dgm:cxn modelId="{A224F2D4-CBDC-40E0-985A-E92559975528}" srcId="{B7CD71A8-2C9A-4197-8C0C-D04297085856}" destId="{A69BCF4F-7E69-48BA-8969-E36688318460}" srcOrd="2" destOrd="0" parTransId="{9610CFFD-4FF0-48F9-BDD8-F67194530FBE}" sibTransId="{BAF048A0-5FEE-42F4-851E-7E35271FC72E}"/>
    <dgm:cxn modelId="{1CD0B6CE-1B85-42C0-882B-71E42C8D8193}" type="presOf" srcId="{D226E67B-63F6-406F-8CE6-4678C4F170AF}" destId="{94304546-35A8-4916-9C47-F217B4EFB8F7}" srcOrd="0" destOrd="0" presId="urn:microsoft.com/office/officeart/2005/8/layout/funnel1"/>
    <dgm:cxn modelId="{0921A565-7D89-4FAD-9EEF-FB1D48686248}" type="presOf" srcId="{A69BCF4F-7E69-48BA-8969-E36688318460}" destId="{6A64AD9D-2748-45ED-B9BC-CE6EE4C9A32A}" srcOrd="0" destOrd="0" presId="urn:microsoft.com/office/officeart/2005/8/layout/funnel1"/>
    <dgm:cxn modelId="{DD3BA000-42DA-4702-993C-891C239EBE33}" type="presOf" srcId="{C6245224-D6AD-4B4E-BC2A-23344A36E257}" destId="{251AD260-F86C-4389-B180-F8D5F178D9F4}" srcOrd="0" destOrd="0" presId="urn:microsoft.com/office/officeart/2005/8/layout/funnel1"/>
    <dgm:cxn modelId="{3EF241C4-72B3-4341-969A-1B398A316669}" type="presOf" srcId="{B7CD71A8-2C9A-4197-8C0C-D04297085856}" destId="{884DA423-DA35-46FE-91E2-5292296AD5DF}" srcOrd="0" destOrd="0" presId="urn:microsoft.com/office/officeart/2005/8/layout/funnel1"/>
    <dgm:cxn modelId="{A3564713-989A-48E1-95F8-0D3D3061EF89}" srcId="{B7CD71A8-2C9A-4197-8C0C-D04297085856}" destId="{D226E67B-63F6-406F-8CE6-4678C4F170AF}" srcOrd="1" destOrd="0" parTransId="{164041CC-0C60-493E-9D67-9083B8041ACC}" sibTransId="{73B1CFAD-6151-4148-9995-DE505AB96575}"/>
    <dgm:cxn modelId="{1155BD96-BB8F-4F61-9EB2-A55891808C5A}" type="presParOf" srcId="{884DA423-DA35-46FE-91E2-5292296AD5DF}" destId="{719694B1-C41F-403B-8808-901B973B75F8}" srcOrd="0" destOrd="0" presId="urn:microsoft.com/office/officeart/2005/8/layout/funnel1"/>
    <dgm:cxn modelId="{67F30ABD-C1AB-45F8-AD8B-05F3319B2CBA}" type="presParOf" srcId="{884DA423-DA35-46FE-91E2-5292296AD5DF}" destId="{EC896F24-02FB-4E65-94BA-E30B05C08395}" srcOrd="1" destOrd="0" presId="urn:microsoft.com/office/officeart/2005/8/layout/funnel1"/>
    <dgm:cxn modelId="{3C03951A-06D1-426C-9491-27A291E22E54}" type="presParOf" srcId="{884DA423-DA35-46FE-91E2-5292296AD5DF}" destId="{251AD260-F86C-4389-B180-F8D5F178D9F4}" srcOrd="2" destOrd="0" presId="urn:microsoft.com/office/officeart/2005/8/layout/funnel1"/>
    <dgm:cxn modelId="{4D87DCC0-40D8-40C8-B61C-FC08D4B0461E}" type="presParOf" srcId="{884DA423-DA35-46FE-91E2-5292296AD5DF}" destId="{6A64AD9D-2748-45ED-B9BC-CE6EE4C9A32A}" srcOrd="3" destOrd="0" presId="urn:microsoft.com/office/officeart/2005/8/layout/funnel1"/>
    <dgm:cxn modelId="{6CB99D0D-8AE6-4D79-B147-13982B174F00}" type="presParOf" srcId="{884DA423-DA35-46FE-91E2-5292296AD5DF}" destId="{94304546-35A8-4916-9C47-F217B4EFB8F7}" srcOrd="4" destOrd="0" presId="urn:microsoft.com/office/officeart/2005/8/layout/funnel1"/>
    <dgm:cxn modelId="{23AC3867-52AE-40A1-9855-11F8EEE7207B}" type="presParOf" srcId="{884DA423-DA35-46FE-91E2-5292296AD5DF}" destId="{AF060485-A11B-4F6A-9804-DBE45D29D6B8}" srcOrd="5" destOrd="0" presId="urn:microsoft.com/office/officeart/2005/8/layout/funnel1"/>
    <dgm:cxn modelId="{F806526F-9773-4E1B-AC77-A368F48FAD01}" type="presParOf" srcId="{884DA423-DA35-46FE-91E2-5292296AD5DF}" destId="{FF127518-398B-4A39-8D36-DEDC2A19DD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1A150-6CCC-42CF-9D2E-381B57631BB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6B202C2-6106-4D74-83DF-15CAF4D8F1BE}">
      <dgm:prSet phldrT="[Tekst]" custT="1"/>
      <dgm:spPr/>
      <dgm:t>
        <a:bodyPr/>
        <a:lstStyle/>
        <a:p>
          <a:r>
            <a:rPr lang="hr-HR" sz="1800" dirty="0" smtClean="0"/>
            <a:t>Poznavanje više izvornih tekstova i njihovih šifranata</a:t>
          </a:r>
          <a:endParaRPr lang="hr-HR" sz="1800" dirty="0"/>
        </a:p>
      </dgm:t>
    </dgm:pt>
    <dgm:pt modelId="{8576DE9E-C7B6-4407-87ED-7927C9B613B0}" type="parTrans" cxnId="{EC542C88-DF04-4CB6-BD42-27BBCFA4588A}">
      <dgm:prSet/>
      <dgm:spPr/>
      <dgm:t>
        <a:bodyPr/>
        <a:lstStyle/>
        <a:p>
          <a:endParaRPr lang="hr-HR"/>
        </a:p>
      </dgm:t>
    </dgm:pt>
    <dgm:pt modelId="{73C53943-2B26-4107-8D1D-6E4F2BA8EA2E}" type="sibTrans" cxnId="{EC542C88-DF04-4CB6-BD42-27BBCFA4588A}">
      <dgm:prSet/>
      <dgm:spPr/>
      <dgm:t>
        <a:bodyPr/>
        <a:lstStyle/>
        <a:p>
          <a:endParaRPr lang="hr-HR"/>
        </a:p>
      </dgm:t>
    </dgm:pt>
    <dgm:pt modelId="{1C6C0DDE-D2F1-4CFA-9BE0-3A0E0569EEE9}">
      <dgm:prSet phldrT="[Tekst]" custT="1"/>
      <dgm:spPr/>
      <dgm:t>
        <a:bodyPr/>
        <a:lstStyle/>
        <a:p>
          <a:endParaRPr lang="hr-HR" sz="1800" dirty="0" smtClean="0"/>
        </a:p>
        <a:p>
          <a:endParaRPr lang="hr-HR" sz="1800" dirty="0" smtClean="0"/>
        </a:p>
        <a:p>
          <a:endParaRPr lang="hr-HR" sz="1800" dirty="0" smtClean="0"/>
        </a:p>
        <a:p>
          <a:endParaRPr lang="hr-HR" sz="1800" dirty="0" smtClean="0"/>
        </a:p>
        <a:p>
          <a:r>
            <a:rPr lang="hr-HR" sz="1800" dirty="0" smtClean="0"/>
            <a:t>Poznavanje izvornog teksta i njegova šifranta</a:t>
          </a:r>
          <a:endParaRPr lang="hr-HR" sz="1800" dirty="0"/>
        </a:p>
      </dgm:t>
    </dgm:pt>
    <dgm:pt modelId="{9E4DE8E2-5390-4A1B-A5BD-36D60E666073}" type="parTrans" cxnId="{77E8026E-B5CD-4C50-A39D-E554402CCAC4}">
      <dgm:prSet/>
      <dgm:spPr/>
      <dgm:t>
        <a:bodyPr/>
        <a:lstStyle/>
        <a:p>
          <a:endParaRPr lang="hr-HR"/>
        </a:p>
      </dgm:t>
    </dgm:pt>
    <dgm:pt modelId="{38D50887-95C2-413D-ACDA-07475121D2DA}" type="sibTrans" cxnId="{77E8026E-B5CD-4C50-A39D-E554402CCAC4}">
      <dgm:prSet/>
      <dgm:spPr/>
      <dgm:t>
        <a:bodyPr/>
        <a:lstStyle/>
        <a:p>
          <a:endParaRPr lang="hr-HR"/>
        </a:p>
      </dgm:t>
    </dgm:pt>
    <dgm:pt modelId="{D9F92B2D-F0DB-4BAE-80BF-71059A8352E4}">
      <dgm:prSet phldrT="[Tekst]" custT="1"/>
      <dgm:spPr/>
      <dgm:t>
        <a:bodyPr/>
        <a:lstStyle/>
        <a:p>
          <a:r>
            <a:rPr lang="hr-HR" sz="1800" dirty="0" smtClean="0"/>
            <a:t>Poznavanje</a:t>
          </a:r>
        </a:p>
        <a:p>
          <a:r>
            <a:rPr lang="hr-HR" sz="1800" dirty="0" smtClean="0"/>
            <a:t>šifranta</a:t>
          </a:r>
          <a:endParaRPr lang="hr-HR" sz="1800" dirty="0"/>
        </a:p>
      </dgm:t>
    </dgm:pt>
    <dgm:pt modelId="{6822D60A-5DF8-45BE-A8CA-7EC2158A0EA8}" type="parTrans" cxnId="{534E9020-E0B2-4484-9055-1C80E78E709F}">
      <dgm:prSet/>
      <dgm:spPr/>
      <dgm:t>
        <a:bodyPr/>
        <a:lstStyle/>
        <a:p>
          <a:endParaRPr lang="hr-HR"/>
        </a:p>
      </dgm:t>
    </dgm:pt>
    <dgm:pt modelId="{BDA1E16E-1050-44FB-A445-44CB5877884D}" type="sibTrans" cxnId="{534E9020-E0B2-4484-9055-1C80E78E709F}">
      <dgm:prSet/>
      <dgm:spPr/>
      <dgm:t>
        <a:bodyPr/>
        <a:lstStyle/>
        <a:p>
          <a:endParaRPr lang="hr-HR"/>
        </a:p>
      </dgm:t>
    </dgm:pt>
    <dgm:pt modelId="{2CC8F0A2-8D5E-4F10-AA62-4225078C5DFB}" type="pres">
      <dgm:prSet presAssocID="{B621A150-6CCC-42CF-9D2E-381B57631BBA}" presName="Name0" presStyleCnt="0">
        <dgm:presLayoutVars>
          <dgm:chMax val="7"/>
          <dgm:resizeHandles val="exact"/>
        </dgm:presLayoutVars>
      </dgm:prSet>
      <dgm:spPr/>
    </dgm:pt>
    <dgm:pt modelId="{FD4198EF-84BF-48CB-B49B-4700A386C65D}" type="pres">
      <dgm:prSet presAssocID="{B621A150-6CCC-42CF-9D2E-381B57631BBA}" presName="comp1" presStyleCnt="0"/>
      <dgm:spPr/>
    </dgm:pt>
    <dgm:pt modelId="{BACD1A6E-41C2-41E2-A005-F7EAC66311A2}" type="pres">
      <dgm:prSet presAssocID="{B621A150-6CCC-42CF-9D2E-381B57631BBA}" presName="circle1" presStyleLbl="node1" presStyleIdx="0" presStyleCnt="3" custScaleX="120335" custScaleY="87759" custLinFactNeighborX="622" custLinFactNeighborY="8059"/>
      <dgm:spPr/>
      <dgm:t>
        <a:bodyPr/>
        <a:lstStyle/>
        <a:p>
          <a:endParaRPr lang="hr-HR"/>
        </a:p>
      </dgm:t>
    </dgm:pt>
    <dgm:pt modelId="{07D8D2C7-4FBA-492E-98A2-BE3F41A99428}" type="pres">
      <dgm:prSet presAssocID="{B621A150-6CCC-42CF-9D2E-381B57631BB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578300-3354-417E-AA07-4843203C94CF}" type="pres">
      <dgm:prSet presAssocID="{B621A150-6CCC-42CF-9D2E-381B57631BBA}" presName="comp2" presStyleCnt="0"/>
      <dgm:spPr/>
    </dgm:pt>
    <dgm:pt modelId="{6DB0AF0F-6356-4804-B67D-1C44A1709172}" type="pres">
      <dgm:prSet presAssocID="{B621A150-6CCC-42CF-9D2E-381B57631BBA}" presName="circle2" presStyleLbl="node1" presStyleIdx="1" presStyleCnt="3" custScaleX="129411" custScaleY="85585" custLinFactNeighborX="0" custLinFactNeighborY="7656"/>
      <dgm:spPr/>
      <dgm:t>
        <a:bodyPr/>
        <a:lstStyle/>
        <a:p>
          <a:endParaRPr lang="hr-HR"/>
        </a:p>
      </dgm:t>
    </dgm:pt>
    <dgm:pt modelId="{D8D7A95D-A0CA-4627-8ECD-18B2AAB0B070}" type="pres">
      <dgm:prSet presAssocID="{B621A150-6CCC-42CF-9D2E-381B57631BB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DE8FAB-D4A5-47A8-B2F4-7890874095FF}" type="pres">
      <dgm:prSet presAssocID="{B621A150-6CCC-42CF-9D2E-381B57631BBA}" presName="comp3" presStyleCnt="0"/>
      <dgm:spPr/>
    </dgm:pt>
    <dgm:pt modelId="{4566E806-EDF9-449D-8B03-5749FC49CCB0}" type="pres">
      <dgm:prSet presAssocID="{B621A150-6CCC-42CF-9D2E-381B57631BBA}" presName="circle3" presStyleLbl="node1" presStyleIdx="2" presStyleCnt="3" custScaleX="125567" custScaleY="54158" custLinFactNeighborX="0" custLinFactNeighborY="23636"/>
      <dgm:spPr/>
      <dgm:t>
        <a:bodyPr/>
        <a:lstStyle/>
        <a:p>
          <a:endParaRPr lang="hr-HR"/>
        </a:p>
      </dgm:t>
    </dgm:pt>
    <dgm:pt modelId="{7D563DAC-7D0E-4E0B-9E9C-E42ED60A17DD}" type="pres">
      <dgm:prSet presAssocID="{B621A150-6CCC-42CF-9D2E-381B57631BB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4E9020-E0B2-4484-9055-1C80E78E709F}" srcId="{B621A150-6CCC-42CF-9D2E-381B57631BBA}" destId="{D9F92B2D-F0DB-4BAE-80BF-71059A8352E4}" srcOrd="2" destOrd="0" parTransId="{6822D60A-5DF8-45BE-A8CA-7EC2158A0EA8}" sibTransId="{BDA1E16E-1050-44FB-A445-44CB5877884D}"/>
    <dgm:cxn modelId="{4DA9A810-0859-4BD6-A362-AD230AED71E8}" type="presOf" srcId="{D9F92B2D-F0DB-4BAE-80BF-71059A8352E4}" destId="{7D563DAC-7D0E-4E0B-9E9C-E42ED60A17DD}" srcOrd="1" destOrd="0" presId="urn:microsoft.com/office/officeart/2005/8/layout/venn2"/>
    <dgm:cxn modelId="{99C52584-0685-4BBC-A5D8-35D1B9A8FE17}" type="presOf" srcId="{96B202C2-6106-4D74-83DF-15CAF4D8F1BE}" destId="{07D8D2C7-4FBA-492E-98A2-BE3F41A99428}" srcOrd="1" destOrd="0" presId="urn:microsoft.com/office/officeart/2005/8/layout/venn2"/>
    <dgm:cxn modelId="{AF7370BD-16A7-4298-95A5-F15D3E8CC405}" type="presOf" srcId="{D9F92B2D-F0DB-4BAE-80BF-71059A8352E4}" destId="{4566E806-EDF9-449D-8B03-5749FC49CCB0}" srcOrd="0" destOrd="0" presId="urn:microsoft.com/office/officeart/2005/8/layout/venn2"/>
    <dgm:cxn modelId="{08451AC8-E348-4966-855E-DA9A2A13D370}" type="presOf" srcId="{1C6C0DDE-D2F1-4CFA-9BE0-3A0E0569EEE9}" destId="{6DB0AF0F-6356-4804-B67D-1C44A1709172}" srcOrd="0" destOrd="0" presId="urn:microsoft.com/office/officeart/2005/8/layout/venn2"/>
    <dgm:cxn modelId="{77E8026E-B5CD-4C50-A39D-E554402CCAC4}" srcId="{B621A150-6CCC-42CF-9D2E-381B57631BBA}" destId="{1C6C0DDE-D2F1-4CFA-9BE0-3A0E0569EEE9}" srcOrd="1" destOrd="0" parTransId="{9E4DE8E2-5390-4A1B-A5BD-36D60E666073}" sibTransId="{38D50887-95C2-413D-ACDA-07475121D2DA}"/>
    <dgm:cxn modelId="{EC542C88-DF04-4CB6-BD42-27BBCFA4588A}" srcId="{B621A150-6CCC-42CF-9D2E-381B57631BBA}" destId="{96B202C2-6106-4D74-83DF-15CAF4D8F1BE}" srcOrd="0" destOrd="0" parTransId="{8576DE9E-C7B6-4407-87ED-7927C9B613B0}" sibTransId="{73C53943-2B26-4107-8D1D-6E4F2BA8EA2E}"/>
    <dgm:cxn modelId="{72A3531C-1BFF-46E1-B811-B5A412EC4902}" type="presOf" srcId="{B621A150-6CCC-42CF-9D2E-381B57631BBA}" destId="{2CC8F0A2-8D5E-4F10-AA62-4225078C5DFB}" srcOrd="0" destOrd="0" presId="urn:microsoft.com/office/officeart/2005/8/layout/venn2"/>
    <dgm:cxn modelId="{EB385473-311C-411A-9EAA-E4062AF77C42}" type="presOf" srcId="{1C6C0DDE-D2F1-4CFA-9BE0-3A0E0569EEE9}" destId="{D8D7A95D-A0CA-4627-8ECD-18B2AAB0B070}" srcOrd="1" destOrd="0" presId="urn:microsoft.com/office/officeart/2005/8/layout/venn2"/>
    <dgm:cxn modelId="{139FC133-9B83-4E9B-9DEA-F276175D3986}" type="presOf" srcId="{96B202C2-6106-4D74-83DF-15CAF4D8F1BE}" destId="{BACD1A6E-41C2-41E2-A005-F7EAC66311A2}" srcOrd="0" destOrd="0" presId="urn:microsoft.com/office/officeart/2005/8/layout/venn2"/>
    <dgm:cxn modelId="{A974614A-F348-4BF6-9456-C5949AA4A24A}" type="presParOf" srcId="{2CC8F0A2-8D5E-4F10-AA62-4225078C5DFB}" destId="{FD4198EF-84BF-48CB-B49B-4700A386C65D}" srcOrd="0" destOrd="0" presId="urn:microsoft.com/office/officeart/2005/8/layout/venn2"/>
    <dgm:cxn modelId="{67CD4D6E-AD89-46CD-87CA-CE3BE16F2513}" type="presParOf" srcId="{FD4198EF-84BF-48CB-B49B-4700A386C65D}" destId="{BACD1A6E-41C2-41E2-A005-F7EAC66311A2}" srcOrd="0" destOrd="0" presId="urn:microsoft.com/office/officeart/2005/8/layout/venn2"/>
    <dgm:cxn modelId="{A1788744-9817-40BF-886F-D5EDD03B0A73}" type="presParOf" srcId="{FD4198EF-84BF-48CB-B49B-4700A386C65D}" destId="{07D8D2C7-4FBA-492E-98A2-BE3F41A99428}" srcOrd="1" destOrd="0" presId="urn:microsoft.com/office/officeart/2005/8/layout/venn2"/>
    <dgm:cxn modelId="{D95F4931-9233-4E1E-AD37-D7324E0F6664}" type="presParOf" srcId="{2CC8F0A2-8D5E-4F10-AA62-4225078C5DFB}" destId="{16578300-3354-417E-AA07-4843203C94CF}" srcOrd="1" destOrd="0" presId="urn:microsoft.com/office/officeart/2005/8/layout/venn2"/>
    <dgm:cxn modelId="{B9A1906A-952B-44C1-B4A8-B23E94A0501E}" type="presParOf" srcId="{16578300-3354-417E-AA07-4843203C94CF}" destId="{6DB0AF0F-6356-4804-B67D-1C44A1709172}" srcOrd="0" destOrd="0" presId="urn:microsoft.com/office/officeart/2005/8/layout/venn2"/>
    <dgm:cxn modelId="{4986C249-B0F0-41FF-96FF-6BBDA448748E}" type="presParOf" srcId="{16578300-3354-417E-AA07-4843203C94CF}" destId="{D8D7A95D-A0CA-4627-8ECD-18B2AAB0B070}" srcOrd="1" destOrd="0" presId="urn:microsoft.com/office/officeart/2005/8/layout/venn2"/>
    <dgm:cxn modelId="{EEF2E463-9120-4917-97F5-F48266D4401A}" type="presParOf" srcId="{2CC8F0A2-8D5E-4F10-AA62-4225078C5DFB}" destId="{F8DE8FAB-D4A5-47A8-B2F4-7890874095FF}" srcOrd="2" destOrd="0" presId="urn:microsoft.com/office/officeart/2005/8/layout/venn2"/>
    <dgm:cxn modelId="{D7DE0B77-D324-4AE6-8CC8-C6C4B49349A1}" type="presParOf" srcId="{F8DE8FAB-D4A5-47A8-B2F4-7890874095FF}" destId="{4566E806-EDF9-449D-8B03-5749FC49CCB0}" srcOrd="0" destOrd="0" presId="urn:microsoft.com/office/officeart/2005/8/layout/venn2"/>
    <dgm:cxn modelId="{36A6B496-BB67-4600-8B1B-709BF61EA908}" type="presParOf" srcId="{F8DE8FAB-D4A5-47A8-B2F4-7890874095FF}" destId="{7D563DAC-7D0E-4E0B-9E9C-E42ED60A17D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4B211-4ABD-46A9-AA9C-FE626592F87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C720BF0-BA1A-4A37-B067-677C46A518B0}">
      <dgm:prSet phldrT="[Tekst]"/>
      <dgm:spPr/>
      <dgm:t>
        <a:bodyPr/>
        <a:lstStyle/>
        <a:p>
          <a:r>
            <a:rPr lang="hr-HR" dirty="0" smtClean="0"/>
            <a:t>Potrebni</a:t>
          </a:r>
        </a:p>
        <a:p>
          <a:r>
            <a:rPr lang="hr-HR" dirty="0" smtClean="0"/>
            <a:t>resursi</a:t>
          </a:r>
          <a:endParaRPr lang="hr-HR" dirty="0"/>
        </a:p>
      </dgm:t>
    </dgm:pt>
    <dgm:pt modelId="{8DDDE331-3584-4319-9DA7-5CBCE3956F62}" type="parTrans" cxnId="{5C008206-D267-4F37-B0E3-5055399841A3}">
      <dgm:prSet/>
      <dgm:spPr/>
      <dgm:t>
        <a:bodyPr/>
        <a:lstStyle/>
        <a:p>
          <a:endParaRPr lang="hr-HR"/>
        </a:p>
      </dgm:t>
    </dgm:pt>
    <dgm:pt modelId="{33D0027E-5EBF-47FC-A323-79F254B19CF0}" type="sibTrans" cxnId="{5C008206-D267-4F37-B0E3-5055399841A3}">
      <dgm:prSet/>
      <dgm:spPr/>
      <dgm:t>
        <a:bodyPr/>
        <a:lstStyle/>
        <a:p>
          <a:endParaRPr lang="hr-HR"/>
        </a:p>
      </dgm:t>
    </dgm:pt>
    <dgm:pt modelId="{4C62AD0D-39DE-48F1-8B14-61ECE6BC2255}">
      <dgm:prSet phldrT="[Tekst]"/>
      <dgm:spPr/>
      <dgm:t>
        <a:bodyPr/>
        <a:lstStyle/>
        <a:p>
          <a:r>
            <a:rPr lang="hr-HR" dirty="0" smtClean="0"/>
            <a:t>Vrijeme</a:t>
          </a:r>
          <a:endParaRPr lang="hr-HR" dirty="0"/>
        </a:p>
      </dgm:t>
    </dgm:pt>
    <dgm:pt modelId="{02610FD1-1231-402A-A758-D989C8199F6A}" type="parTrans" cxnId="{F9B2F654-D97E-42C5-AF24-E17ECF13AC49}">
      <dgm:prSet/>
      <dgm:spPr/>
      <dgm:t>
        <a:bodyPr/>
        <a:lstStyle/>
        <a:p>
          <a:endParaRPr lang="hr-HR"/>
        </a:p>
      </dgm:t>
    </dgm:pt>
    <dgm:pt modelId="{86E6DB88-7279-48E9-B10D-B329FCCA070A}" type="sibTrans" cxnId="{F9B2F654-D97E-42C5-AF24-E17ECF13AC49}">
      <dgm:prSet/>
      <dgm:spPr/>
      <dgm:t>
        <a:bodyPr/>
        <a:lstStyle/>
        <a:p>
          <a:endParaRPr lang="hr-HR"/>
        </a:p>
      </dgm:t>
    </dgm:pt>
    <dgm:pt modelId="{C8055369-84F4-4236-9B7E-F2C4E6E81FF2}">
      <dgm:prSet phldrT="[Tekst]"/>
      <dgm:spPr/>
      <dgm:t>
        <a:bodyPr/>
        <a:lstStyle/>
        <a:p>
          <a:r>
            <a:rPr lang="hr-HR" dirty="0" smtClean="0"/>
            <a:t>Memorija</a:t>
          </a:r>
          <a:endParaRPr lang="hr-HR" dirty="0"/>
        </a:p>
      </dgm:t>
    </dgm:pt>
    <dgm:pt modelId="{5FB26954-1F4A-4718-AF8A-2101204BAAA4}" type="parTrans" cxnId="{C3E117C8-3B3B-419A-9562-92891E35B8D5}">
      <dgm:prSet/>
      <dgm:spPr/>
      <dgm:t>
        <a:bodyPr/>
        <a:lstStyle/>
        <a:p>
          <a:endParaRPr lang="hr-HR"/>
        </a:p>
      </dgm:t>
    </dgm:pt>
    <dgm:pt modelId="{827A6738-92D9-4D38-A15F-A23BB631EDB2}" type="sibTrans" cxnId="{C3E117C8-3B3B-419A-9562-92891E35B8D5}">
      <dgm:prSet/>
      <dgm:spPr/>
      <dgm:t>
        <a:bodyPr/>
        <a:lstStyle/>
        <a:p>
          <a:endParaRPr lang="hr-HR"/>
        </a:p>
      </dgm:t>
    </dgm:pt>
    <dgm:pt modelId="{AE08C204-FA8D-42D5-99C0-724CCD97270D}">
      <dgm:prSet phldrT="[Tekst]"/>
      <dgm:spPr/>
      <dgm:t>
        <a:bodyPr/>
        <a:lstStyle/>
        <a:p>
          <a:r>
            <a:rPr lang="hr-HR" dirty="0" smtClean="0"/>
            <a:t>Informacije</a:t>
          </a:r>
          <a:endParaRPr lang="hr-HR" dirty="0"/>
        </a:p>
      </dgm:t>
    </dgm:pt>
    <dgm:pt modelId="{B492A211-A2F0-4C99-9818-1ED6B6EDAD68}" type="parTrans" cxnId="{1BCF5BFC-BD1D-4D44-9183-D9EAF52770A6}">
      <dgm:prSet/>
      <dgm:spPr/>
      <dgm:t>
        <a:bodyPr/>
        <a:lstStyle/>
        <a:p>
          <a:endParaRPr lang="hr-HR"/>
        </a:p>
      </dgm:t>
    </dgm:pt>
    <dgm:pt modelId="{1D09F289-B9FE-437C-AF2A-9BCB0DA78225}" type="sibTrans" cxnId="{1BCF5BFC-BD1D-4D44-9183-D9EAF52770A6}">
      <dgm:prSet/>
      <dgm:spPr/>
      <dgm:t>
        <a:bodyPr/>
        <a:lstStyle/>
        <a:p>
          <a:endParaRPr lang="hr-HR"/>
        </a:p>
      </dgm:t>
    </dgm:pt>
    <dgm:pt modelId="{42B014F3-7442-47D6-BAF0-45043592C828}" type="pres">
      <dgm:prSet presAssocID="{06F4B211-4ABD-46A9-AA9C-FE626592F87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B7BACE-FD86-45BE-A3DB-CBF3C3D838D1}" type="pres">
      <dgm:prSet presAssocID="{6C720BF0-BA1A-4A37-B067-677C46A518B0}" presName="singleCycle" presStyleCnt="0"/>
      <dgm:spPr/>
    </dgm:pt>
    <dgm:pt modelId="{40DA9952-33C4-4284-A19B-C51931ECAE4A}" type="pres">
      <dgm:prSet presAssocID="{6C720BF0-BA1A-4A37-B067-677C46A518B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hr-HR"/>
        </a:p>
      </dgm:t>
    </dgm:pt>
    <dgm:pt modelId="{172D936E-9D69-484A-A0ED-E68B534FB1D6}" type="pres">
      <dgm:prSet presAssocID="{02610FD1-1231-402A-A758-D989C8199F6A}" presName="Name56" presStyleLbl="parChTrans1D2" presStyleIdx="0" presStyleCnt="3"/>
      <dgm:spPr/>
    </dgm:pt>
    <dgm:pt modelId="{6011D98F-35F8-4FC9-9830-7617B5E1D786}" type="pres">
      <dgm:prSet presAssocID="{4C62AD0D-39DE-48F1-8B14-61ECE6BC2255}" presName="text0" presStyleLbl="node1" presStyleIdx="1" presStyleCnt="4">
        <dgm:presLayoutVars>
          <dgm:bulletEnabled val="1"/>
        </dgm:presLayoutVars>
      </dgm:prSet>
      <dgm:spPr/>
    </dgm:pt>
    <dgm:pt modelId="{C82AE910-F6D7-4F11-90D4-7B2A57DA38FE}" type="pres">
      <dgm:prSet presAssocID="{5FB26954-1F4A-4718-AF8A-2101204BAAA4}" presName="Name56" presStyleLbl="parChTrans1D2" presStyleIdx="1" presStyleCnt="3"/>
      <dgm:spPr/>
    </dgm:pt>
    <dgm:pt modelId="{DA723BF4-9960-417D-8E89-A3750E97DA96}" type="pres">
      <dgm:prSet presAssocID="{C8055369-84F4-4236-9B7E-F2C4E6E81FF2}" presName="text0" presStyleLbl="node1" presStyleIdx="2" presStyleCnt="4">
        <dgm:presLayoutVars>
          <dgm:bulletEnabled val="1"/>
        </dgm:presLayoutVars>
      </dgm:prSet>
      <dgm:spPr/>
    </dgm:pt>
    <dgm:pt modelId="{924FCFE8-BD41-47E2-81AB-4E93B3639BEC}" type="pres">
      <dgm:prSet presAssocID="{B492A211-A2F0-4C99-9818-1ED6B6EDAD68}" presName="Name56" presStyleLbl="parChTrans1D2" presStyleIdx="2" presStyleCnt="3"/>
      <dgm:spPr/>
    </dgm:pt>
    <dgm:pt modelId="{FC8CF359-6501-450C-832F-9D85D47C8609}" type="pres">
      <dgm:prSet presAssocID="{AE08C204-FA8D-42D5-99C0-724CCD97270D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D15F2F-463D-4912-A138-CA2A7C4EF62F}" type="presOf" srcId="{5FB26954-1F4A-4718-AF8A-2101204BAAA4}" destId="{C82AE910-F6D7-4F11-90D4-7B2A57DA38FE}" srcOrd="0" destOrd="0" presId="urn:microsoft.com/office/officeart/2008/layout/RadialCluster"/>
    <dgm:cxn modelId="{67A53FD2-67B9-4610-AC51-63FE19CA4D99}" type="presOf" srcId="{B492A211-A2F0-4C99-9818-1ED6B6EDAD68}" destId="{924FCFE8-BD41-47E2-81AB-4E93B3639BEC}" srcOrd="0" destOrd="0" presId="urn:microsoft.com/office/officeart/2008/layout/RadialCluster"/>
    <dgm:cxn modelId="{C3E117C8-3B3B-419A-9562-92891E35B8D5}" srcId="{6C720BF0-BA1A-4A37-B067-677C46A518B0}" destId="{C8055369-84F4-4236-9B7E-F2C4E6E81FF2}" srcOrd="1" destOrd="0" parTransId="{5FB26954-1F4A-4718-AF8A-2101204BAAA4}" sibTransId="{827A6738-92D9-4D38-A15F-A23BB631EDB2}"/>
    <dgm:cxn modelId="{84E6A83F-8CFE-4054-8C84-2BC3DFAB226C}" type="presOf" srcId="{02610FD1-1231-402A-A758-D989C8199F6A}" destId="{172D936E-9D69-484A-A0ED-E68B534FB1D6}" srcOrd="0" destOrd="0" presId="urn:microsoft.com/office/officeart/2008/layout/RadialCluster"/>
    <dgm:cxn modelId="{CDCA8B0F-FF73-49D0-B17A-170D94671436}" type="presOf" srcId="{06F4B211-4ABD-46A9-AA9C-FE626592F87B}" destId="{42B014F3-7442-47D6-BAF0-45043592C828}" srcOrd="0" destOrd="0" presId="urn:microsoft.com/office/officeart/2008/layout/RadialCluster"/>
    <dgm:cxn modelId="{8D059BC4-5C20-4D7B-BD5C-A4479CC019AD}" type="presOf" srcId="{6C720BF0-BA1A-4A37-B067-677C46A518B0}" destId="{40DA9952-33C4-4284-A19B-C51931ECAE4A}" srcOrd="0" destOrd="0" presId="urn:microsoft.com/office/officeart/2008/layout/RadialCluster"/>
    <dgm:cxn modelId="{5D022BA3-2572-4A29-9B70-F12FDFBCB370}" type="presOf" srcId="{C8055369-84F4-4236-9B7E-F2C4E6E81FF2}" destId="{DA723BF4-9960-417D-8E89-A3750E97DA96}" srcOrd="0" destOrd="0" presId="urn:microsoft.com/office/officeart/2008/layout/RadialCluster"/>
    <dgm:cxn modelId="{F9B2F654-D97E-42C5-AF24-E17ECF13AC49}" srcId="{6C720BF0-BA1A-4A37-B067-677C46A518B0}" destId="{4C62AD0D-39DE-48F1-8B14-61ECE6BC2255}" srcOrd="0" destOrd="0" parTransId="{02610FD1-1231-402A-A758-D989C8199F6A}" sibTransId="{86E6DB88-7279-48E9-B10D-B329FCCA070A}"/>
    <dgm:cxn modelId="{2F28B4E0-EEB8-4040-8DAA-CEAD36E76FFD}" type="presOf" srcId="{4C62AD0D-39DE-48F1-8B14-61ECE6BC2255}" destId="{6011D98F-35F8-4FC9-9830-7617B5E1D786}" srcOrd="0" destOrd="0" presId="urn:microsoft.com/office/officeart/2008/layout/RadialCluster"/>
    <dgm:cxn modelId="{1BCF5BFC-BD1D-4D44-9183-D9EAF52770A6}" srcId="{6C720BF0-BA1A-4A37-B067-677C46A518B0}" destId="{AE08C204-FA8D-42D5-99C0-724CCD97270D}" srcOrd="2" destOrd="0" parTransId="{B492A211-A2F0-4C99-9818-1ED6B6EDAD68}" sibTransId="{1D09F289-B9FE-437C-AF2A-9BCB0DA78225}"/>
    <dgm:cxn modelId="{37C9278A-FD9A-490F-820B-EC673742CEE2}" type="presOf" srcId="{AE08C204-FA8D-42D5-99C0-724CCD97270D}" destId="{FC8CF359-6501-450C-832F-9D85D47C8609}" srcOrd="0" destOrd="0" presId="urn:microsoft.com/office/officeart/2008/layout/RadialCluster"/>
    <dgm:cxn modelId="{5C008206-D267-4F37-B0E3-5055399841A3}" srcId="{06F4B211-4ABD-46A9-AA9C-FE626592F87B}" destId="{6C720BF0-BA1A-4A37-B067-677C46A518B0}" srcOrd="0" destOrd="0" parTransId="{8DDDE331-3584-4319-9DA7-5CBCE3956F62}" sibTransId="{33D0027E-5EBF-47FC-A323-79F254B19CF0}"/>
    <dgm:cxn modelId="{E22DF320-91B2-4BA8-85DE-49A383BE52B1}" type="presParOf" srcId="{42B014F3-7442-47D6-BAF0-45043592C828}" destId="{2AB7BACE-FD86-45BE-A3DB-CBF3C3D838D1}" srcOrd="0" destOrd="0" presId="urn:microsoft.com/office/officeart/2008/layout/RadialCluster"/>
    <dgm:cxn modelId="{701B2817-269A-4619-A01D-E53C902670C0}" type="presParOf" srcId="{2AB7BACE-FD86-45BE-A3DB-CBF3C3D838D1}" destId="{40DA9952-33C4-4284-A19B-C51931ECAE4A}" srcOrd="0" destOrd="0" presId="urn:microsoft.com/office/officeart/2008/layout/RadialCluster"/>
    <dgm:cxn modelId="{31858416-D781-4E0D-BCC4-E30BD9762FD6}" type="presParOf" srcId="{2AB7BACE-FD86-45BE-A3DB-CBF3C3D838D1}" destId="{172D936E-9D69-484A-A0ED-E68B534FB1D6}" srcOrd="1" destOrd="0" presId="urn:microsoft.com/office/officeart/2008/layout/RadialCluster"/>
    <dgm:cxn modelId="{5D202135-9000-4657-9E44-3481BB79070A}" type="presParOf" srcId="{2AB7BACE-FD86-45BE-A3DB-CBF3C3D838D1}" destId="{6011D98F-35F8-4FC9-9830-7617B5E1D786}" srcOrd="2" destOrd="0" presId="urn:microsoft.com/office/officeart/2008/layout/RadialCluster"/>
    <dgm:cxn modelId="{EDBC938D-B7BA-4267-9768-293BAF4A3A9B}" type="presParOf" srcId="{2AB7BACE-FD86-45BE-A3DB-CBF3C3D838D1}" destId="{C82AE910-F6D7-4F11-90D4-7B2A57DA38FE}" srcOrd="3" destOrd="0" presId="urn:microsoft.com/office/officeart/2008/layout/RadialCluster"/>
    <dgm:cxn modelId="{E4843532-E712-4350-89DC-40D6AE6D613A}" type="presParOf" srcId="{2AB7BACE-FD86-45BE-A3DB-CBF3C3D838D1}" destId="{DA723BF4-9960-417D-8E89-A3750E97DA96}" srcOrd="4" destOrd="0" presId="urn:microsoft.com/office/officeart/2008/layout/RadialCluster"/>
    <dgm:cxn modelId="{F9BBA8B2-0634-48CA-95AB-09278310B515}" type="presParOf" srcId="{2AB7BACE-FD86-45BE-A3DB-CBF3C3D838D1}" destId="{924FCFE8-BD41-47E2-81AB-4E93B3639BEC}" srcOrd="5" destOrd="0" presId="urn:microsoft.com/office/officeart/2008/layout/RadialCluster"/>
    <dgm:cxn modelId="{5E8D59C2-3211-41C9-B340-44565BE7EBDC}" type="presParOf" srcId="{2AB7BACE-FD86-45BE-A3DB-CBF3C3D838D1}" destId="{FC8CF359-6501-450C-832F-9D85D47C860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E99C2-7254-405C-98B6-2A259C265F73}">
      <dsp:nvSpPr>
        <dsp:cNvPr id="0" name=""/>
        <dsp:cNvSpPr/>
      </dsp:nvSpPr>
      <dsp:spPr>
        <a:xfrm>
          <a:off x="227220" y="801678"/>
          <a:ext cx="2045207" cy="67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200" kern="1200" dirty="0"/>
        </a:p>
      </dsp:txBody>
      <dsp:txXfrm>
        <a:off x="227220" y="801678"/>
        <a:ext cx="2045207" cy="673988"/>
      </dsp:txXfrm>
    </dsp:sp>
    <dsp:sp modelId="{A19C0DA6-4B7F-4F51-BE30-1051A9C410DE}">
      <dsp:nvSpPr>
        <dsp:cNvPr id="0" name=""/>
        <dsp:cNvSpPr/>
      </dsp:nvSpPr>
      <dsp:spPr>
        <a:xfrm>
          <a:off x="1206198" y="1037392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CC5F3-C469-4943-A88A-EAC6CB30F220}">
      <dsp:nvSpPr>
        <dsp:cNvPr id="0" name=""/>
        <dsp:cNvSpPr/>
      </dsp:nvSpPr>
      <dsp:spPr>
        <a:xfrm>
          <a:off x="1320079" y="809631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96443-E3FE-4C28-93F3-BAE385D5D13D}">
      <dsp:nvSpPr>
        <dsp:cNvPr id="0" name=""/>
        <dsp:cNvSpPr/>
      </dsp:nvSpPr>
      <dsp:spPr>
        <a:xfrm>
          <a:off x="612091" y="414483"/>
          <a:ext cx="255650" cy="255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480B9-6AC4-40B9-A169-6C7D46F38461}">
      <dsp:nvSpPr>
        <dsp:cNvPr id="0" name=""/>
        <dsp:cNvSpPr/>
      </dsp:nvSpPr>
      <dsp:spPr>
        <a:xfrm>
          <a:off x="839853" y="163945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14D9A-20E0-40D1-8CE9-8D48F188BFA5}">
      <dsp:nvSpPr>
        <dsp:cNvPr id="0" name=""/>
        <dsp:cNvSpPr/>
      </dsp:nvSpPr>
      <dsp:spPr>
        <a:xfrm>
          <a:off x="1135944" y="72841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EA1EA-D6AC-4A06-A9A5-997C02D3B98C}">
      <dsp:nvSpPr>
        <dsp:cNvPr id="0" name=""/>
        <dsp:cNvSpPr/>
      </dsp:nvSpPr>
      <dsp:spPr>
        <a:xfrm>
          <a:off x="1500362" y="232274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1FABC-5FCE-4E18-960D-3304D6DA78FE}">
      <dsp:nvSpPr>
        <dsp:cNvPr id="0" name=""/>
        <dsp:cNvSpPr/>
      </dsp:nvSpPr>
      <dsp:spPr>
        <a:xfrm>
          <a:off x="1728124" y="346155"/>
          <a:ext cx="255650" cy="255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ECAE8-9F29-4D88-958D-D559D109BA80}">
      <dsp:nvSpPr>
        <dsp:cNvPr id="0" name=""/>
        <dsp:cNvSpPr/>
      </dsp:nvSpPr>
      <dsp:spPr>
        <a:xfrm>
          <a:off x="2046991" y="596693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34C24-058E-4E72-A736-C2F7559E45DC}">
      <dsp:nvSpPr>
        <dsp:cNvPr id="0" name=""/>
        <dsp:cNvSpPr/>
      </dsp:nvSpPr>
      <dsp:spPr>
        <a:xfrm>
          <a:off x="2183648" y="847231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6D10F-9DB6-47A5-8454-9A005827236C}">
      <dsp:nvSpPr>
        <dsp:cNvPr id="0" name=""/>
        <dsp:cNvSpPr/>
      </dsp:nvSpPr>
      <dsp:spPr>
        <a:xfrm>
          <a:off x="1901026" y="1043396"/>
          <a:ext cx="418337" cy="418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A61D3-911B-42F0-AF0A-66D166641143}">
      <dsp:nvSpPr>
        <dsp:cNvPr id="0" name=""/>
        <dsp:cNvSpPr/>
      </dsp:nvSpPr>
      <dsp:spPr>
        <a:xfrm>
          <a:off x="182029" y="1063612"/>
          <a:ext cx="339408" cy="440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CCA0E-943D-458A-AD5F-87F0E10F65EA}">
      <dsp:nvSpPr>
        <dsp:cNvPr id="0" name=""/>
        <dsp:cNvSpPr/>
      </dsp:nvSpPr>
      <dsp:spPr>
        <a:xfrm>
          <a:off x="1454619" y="1069060"/>
          <a:ext cx="255650" cy="255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F1883-FD91-4DF9-A21E-C4F7B691CA50}">
      <dsp:nvSpPr>
        <dsp:cNvPr id="0" name=""/>
        <dsp:cNvSpPr/>
      </dsp:nvSpPr>
      <dsp:spPr>
        <a:xfrm>
          <a:off x="589315" y="1621621"/>
          <a:ext cx="371855" cy="371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2D230-2411-44BF-A93A-A61DA61184F5}">
      <dsp:nvSpPr>
        <dsp:cNvPr id="0" name=""/>
        <dsp:cNvSpPr/>
      </dsp:nvSpPr>
      <dsp:spPr>
        <a:xfrm>
          <a:off x="1067615" y="1917711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94A29-9560-42C1-BDB0-CECD74CBBF5D}">
      <dsp:nvSpPr>
        <dsp:cNvPr id="0" name=""/>
        <dsp:cNvSpPr/>
      </dsp:nvSpPr>
      <dsp:spPr>
        <a:xfrm>
          <a:off x="1158720" y="1621621"/>
          <a:ext cx="255650" cy="255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734CD-8524-468C-B633-2F5981B1AE3C}">
      <dsp:nvSpPr>
        <dsp:cNvPr id="0" name=""/>
        <dsp:cNvSpPr/>
      </dsp:nvSpPr>
      <dsp:spPr>
        <a:xfrm>
          <a:off x="1386481" y="1940487"/>
          <a:ext cx="162686" cy="162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3073-11D4-4C38-9E25-F47DBFFB7FAD}">
      <dsp:nvSpPr>
        <dsp:cNvPr id="0" name=""/>
        <dsp:cNvSpPr/>
      </dsp:nvSpPr>
      <dsp:spPr>
        <a:xfrm>
          <a:off x="1591467" y="1576068"/>
          <a:ext cx="371855" cy="371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C34BA-FAB5-44DC-A208-6624FD539557}">
      <dsp:nvSpPr>
        <dsp:cNvPr id="0" name=""/>
        <dsp:cNvSpPr/>
      </dsp:nvSpPr>
      <dsp:spPr>
        <a:xfrm>
          <a:off x="2092543" y="1484964"/>
          <a:ext cx="255650" cy="255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6A1D8-27EB-4487-A999-C50BBAAA92CE}">
      <dsp:nvSpPr>
        <dsp:cNvPr id="0" name=""/>
        <dsp:cNvSpPr/>
      </dsp:nvSpPr>
      <dsp:spPr>
        <a:xfrm>
          <a:off x="2348194" y="414105"/>
          <a:ext cx="750810" cy="14333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49C-418E-44C2-8788-214D0CFDA275}">
      <dsp:nvSpPr>
        <dsp:cNvPr id="0" name=""/>
        <dsp:cNvSpPr/>
      </dsp:nvSpPr>
      <dsp:spPr>
        <a:xfrm>
          <a:off x="2962493" y="414105"/>
          <a:ext cx="750810" cy="14333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BF2A-3F71-4A96-8644-448D2AAC06B5}">
      <dsp:nvSpPr>
        <dsp:cNvPr id="0" name=""/>
        <dsp:cNvSpPr/>
      </dsp:nvSpPr>
      <dsp:spPr>
        <a:xfrm>
          <a:off x="3862177" y="913695"/>
          <a:ext cx="477231" cy="399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 dirty="0"/>
        </a:p>
      </dsp:txBody>
      <dsp:txXfrm>
        <a:off x="3932066" y="972134"/>
        <a:ext cx="337453" cy="282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694B1-C41F-403B-8808-901B973B75F8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96F24-02FB-4E65-94BA-E30B05C08395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AD260-F86C-4389-B180-F8D5F178D9F4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Sažetak</a:t>
          </a:r>
          <a:endParaRPr lang="hr-HR" sz="2300" kern="1200" dirty="0"/>
        </a:p>
      </dsp:txBody>
      <dsp:txXfrm>
        <a:off x="1524000" y="3276600"/>
        <a:ext cx="3048000" cy="762000"/>
      </dsp:txXfrm>
    </dsp:sp>
    <dsp:sp modelId="{6A64AD9D-2748-45ED-B9BC-CE6EE4C9A32A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Podatak</a:t>
          </a:r>
          <a:endParaRPr lang="hr-HR" sz="1400" kern="1200" dirty="0"/>
        </a:p>
      </dsp:txBody>
      <dsp:txXfrm>
        <a:off x="2763268" y="1558292"/>
        <a:ext cx="808224" cy="808224"/>
      </dsp:txXfrm>
    </dsp:sp>
    <dsp:sp modelId="{94304546-35A8-4916-9C47-F217B4EFB8F7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Podatak</a:t>
          </a:r>
          <a:endParaRPr lang="hr-HR" sz="1400" kern="1200" dirty="0"/>
        </a:p>
      </dsp:txBody>
      <dsp:txXfrm>
        <a:off x="1945388" y="700787"/>
        <a:ext cx="808224" cy="808224"/>
      </dsp:txXfrm>
    </dsp:sp>
    <dsp:sp modelId="{AF060485-A11B-4F6A-9804-DBE45D29D6B8}">
      <dsp:nvSpPr>
        <dsp:cNvPr id="0" name=""/>
        <dsp:cNvSpPr/>
      </dsp:nvSpPr>
      <dsp:spPr>
        <a:xfrm>
          <a:off x="2943531" y="210665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Podatak</a:t>
          </a:r>
          <a:endParaRPr lang="hr-HR" sz="1400" kern="1200" dirty="0"/>
        </a:p>
      </dsp:txBody>
      <dsp:txXfrm>
        <a:off x="3110919" y="378053"/>
        <a:ext cx="808224" cy="808224"/>
      </dsp:txXfrm>
    </dsp:sp>
    <dsp:sp modelId="{FF127518-398B-4A39-8D36-DEDC2A19DD6B}">
      <dsp:nvSpPr>
        <dsp:cNvPr id="0" name=""/>
        <dsp:cNvSpPr/>
      </dsp:nvSpPr>
      <dsp:spPr>
        <a:xfrm>
          <a:off x="1287353" y="6664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D1A6E-41C2-41E2-A005-F7EAC66311A2}">
      <dsp:nvSpPr>
        <dsp:cNvPr id="0" name=""/>
        <dsp:cNvSpPr/>
      </dsp:nvSpPr>
      <dsp:spPr>
        <a:xfrm>
          <a:off x="576077" y="720089"/>
          <a:ext cx="7078831" cy="516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Poznavanje više izvornih tekstova i njihovih šifranata</a:t>
          </a:r>
          <a:endParaRPr lang="hr-HR" sz="1800" kern="1200" dirty="0"/>
        </a:p>
      </dsp:txBody>
      <dsp:txXfrm>
        <a:off x="2878466" y="978215"/>
        <a:ext cx="2474051" cy="774377"/>
      </dsp:txXfrm>
    </dsp:sp>
    <dsp:sp modelId="{6DB0AF0F-6356-4804-B67D-1C44A1709172}">
      <dsp:nvSpPr>
        <dsp:cNvPr id="0" name=""/>
        <dsp:cNvSpPr/>
      </dsp:nvSpPr>
      <dsp:spPr>
        <a:xfrm>
          <a:off x="1224126" y="2105395"/>
          <a:ext cx="5709552" cy="377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Poznavanje izvornog teksta i njegova šifranta</a:t>
          </a:r>
          <a:endParaRPr lang="hr-HR" sz="1800" kern="1200" dirty="0"/>
        </a:p>
      </dsp:txBody>
      <dsp:txXfrm>
        <a:off x="2748577" y="2341393"/>
        <a:ext cx="2660651" cy="707994"/>
      </dsp:txXfrm>
    </dsp:sp>
    <dsp:sp modelId="{4566E806-EDF9-449D-8B03-5749FC49CCB0}">
      <dsp:nvSpPr>
        <dsp:cNvPr id="0" name=""/>
        <dsp:cNvSpPr/>
      </dsp:nvSpPr>
      <dsp:spPr>
        <a:xfrm>
          <a:off x="2232250" y="4289653"/>
          <a:ext cx="3693304" cy="1592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Poznavanje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šifranta</a:t>
          </a:r>
          <a:endParaRPr lang="hr-HR" sz="1800" kern="1200" dirty="0"/>
        </a:p>
      </dsp:txBody>
      <dsp:txXfrm>
        <a:off x="2773122" y="4687891"/>
        <a:ext cx="2611560" cy="796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A9952-33C4-4284-A19B-C51931ECAE4A}">
      <dsp:nvSpPr>
        <dsp:cNvPr id="0" name=""/>
        <dsp:cNvSpPr/>
      </dsp:nvSpPr>
      <dsp:spPr>
        <a:xfrm>
          <a:off x="3118199" y="2667307"/>
          <a:ext cx="1719976" cy="1719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Potrebni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resursi</a:t>
          </a:r>
          <a:endParaRPr lang="hr-HR" sz="2700" kern="1200" dirty="0"/>
        </a:p>
      </dsp:txBody>
      <dsp:txXfrm>
        <a:off x="3202161" y="2751269"/>
        <a:ext cx="1552052" cy="1552052"/>
      </dsp:txXfrm>
    </dsp:sp>
    <dsp:sp modelId="{172D936E-9D69-484A-A0ED-E68B534FB1D6}">
      <dsp:nvSpPr>
        <dsp:cNvPr id="0" name=""/>
        <dsp:cNvSpPr/>
      </dsp:nvSpPr>
      <dsp:spPr>
        <a:xfrm rot="16200000">
          <a:off x="3374941" y="2064061"/>
          <a:ext cx="1206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4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1D98F-35F8-4FC9-9830-7617B5E1D786}">
      <dsp:nvSpPr>
        <dsp:cNvPr id="0" name=""/>
        <dsp:cNvSpPr/>
      </dsp:nvSpPr>
      <dsp:spPr>
        <a:xfrm>
          <a:off x="3401995" y="308431"/>
          <a:ext cx="1152384" cy="1152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Vrijeme</a:t>
          </a:r>
          <a:endParaRPr lang="hr-HR" sz="1900" kern="1200" dirty="0"/>
        </a:p>
      </dsp:txBody>
      <dsp:txXfrm>
        <a:off x="3458250" y="364686"/>
        <a:ext cx="1039874" cy="1039874"/>
      </dsp:txXfrm>
    </dsp:sp>
    <dsp:sp modelId="{C82AE910-F6D7-4F11-90D4-7B2A57DA38FE}">
      <dsp:nvSpPr>
        <dsp:cNvPr id="0" name=""/>
        <dsp:cNvSpPr/>
      </dsp:nvSpPr>
      <dsp:spPr>
        <a:xfrm rot="1800000">
          <a:off x="4772239" y="4269889"/>
          <a:ext cx="984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3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23BF4-9960-417D-8E89-A3750E97DA96}">
      <dsp:nvSpPr>
        <dsp:cNvPr id="0" name=""/>
        <dsp:cNvSpPr/>
      </dsp:nvSpPr>
      <dsp:spPr>
        <a:xfrm>
          <a:off x="5690617" y="4272440"/>
          <a:ext cx="1152384" cy="1152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Memorija</a:t>
          </a:r>
          <a:endParaRPr lang="hr-HR" sz="1600" kern="1200" dirty="0"/>
        </a:p>
      </dsp:txBody>
      <dsp:txXfrm>
        <a:off x="5746872" y="4328695"/>
        <a:ext cx="1039874" cy="1039874"/>
      </dsp:txXfrm>
    </dsp:sp>
    <dsp:sp modelId="{924FCFE8-BD41-47E2-81AB-4E93B3639BEC}">
      <dsp:nvSpPr>
        <dsp:cNvPr id="0" name=""/>
        <dsp:cNvSpPr/>
      </dsp:nvSpPr>
      <dsp:spPr>
        <a:xfrm rot="9000000">
          <a:off x="2199822" y="4269889"/>
          <a:ext cx="984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3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CF359-6501-450C-832F-9D85D47C8609}">
      <dsp:nvSpPr>
        <dsp:cNvPr id="0" name=""/>
        <dsp:cNvSpPr/>
      </dsp:nvSpPr>
      <dsp:spPr>
        <a:xfrm>
          <a:off x="1113374" y="4272440"/>
          <a:ext cx="1152384" cy="1152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Informacije</a:t>
          </a:r>
          <a:endParaRPr lang="hr-HR" sz="1400" kern="1200" dirty="0"/>
        </a:p>
      </dsp:txBody>
      <dsp:txXfrm>
        <a:off x="1169629" y="4328695"/>
        <a:ext cx="1039874" cy="103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BD2C-5E45-4026-8231-9E4690A764BA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C442-2372-4589-9BCC-D4060445B1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7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Iako kriptografiju definiramo kao modernu znanost baziranu na primijenjenoj matematici potreba za zaštitom informacija nije moderni problem.</a:t>
            </a:r>
            <a:br>
              <a:rPr lang="hr-HR" dirty="0" smtClean="0"/>
            </a:br>
            <a:r>
              <a:rPr lang="hr-HR" dirty="0" smtClean="0"/>
              <a:t>Povijesni</a:t>
            </a:r>
            <a:r>
              <a:rPr lang="hr-HR" baseline="0" dirty="0" smtClean="0"/>
              <a:t> razvoj kriptografije kreću od samih početaka ljudske civilizacije. </a:t>
            </a:r>
          </a:p>
          <a:p>
            <a:r>
              <a:rPr lang="hr-HR" baseline="0" dirty="0" smtClean="0"/>
              <a:t>Egipćani, Star Grci (Spartanci), Gaj Julije Cezar,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Vigenéreova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šifra,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Playfairova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šifra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Lester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Jeffersonov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kotač, ENIGMA i M-209</a:t>
            </a:r>
            <a:r>
              <a:rPr lang="hr-HR" baseline="0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44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Matematički odnosi</a:t>
                </a:r>
                <a:r>
                  <a:rPr lang="hr-HR" baseline="0" dirty="0" smtClean="0"/>
                  <a:t> koji se koriste zasnivaju se na faktorizaciji velikih ili na izračunu diskretnog logaritma. </a:t>
                </a:r>
                <a:br>
                  <a:rPr lang="hr-HR" baseline="0" dirty="0" smtClean="0"/>
                </a:br>
                <a:r>
                  <a:rPr lang="hr-HR" baseline="0" dirty="0" smtClean="0"/>
                  <a:t>RSA se zasniva na faktorizaciji velikih brojeva, a ECC na izračunu diskretnog logaritma.</a:t>
                </a:r>
              </a:p>
              <a:p>
                <a:r>
                  <a:rPr lang="hr-HR" i="1" baseline="0" dirty="0" err="1" smtClean="0"/>
                  <a:t>a</a:t>
                </a:r>
                <a:r>
                  <a:rPr lang="hr-HR" i="1" baseline="30000" dirty="0" err="1" smtClean="0"/>
                  <a:t>x</a:t>
                </a:r>
                <a:r>
                  <a:rPr lang="hr-HR" baseline="0" dirty="0" smtClean="0"/>
                  <a:t> </a:t>
                </a:r>
                <a14:m>
                  <m:oMath xmlns:m="http://schemas.openxmlformats.org/officeDocument/2006/math">
                    <m:r>
                      <a:rPr lang="hr-HR" i="1" baseline="0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hr-HR" b="0" i="1" baseline="0" smtClean="0">
                        <a:latin typeface="Cambria Math"/>
                        <a:ea typeface="Cambria Math"/>
                      </a:rPr>
                      <m:t>𝑏</m:t>
                    </m:r>
                    <m:d>
                      <m:dPr>
                        <m:ctrlPr>
                          <a:rPr lang="hr-HR" b="0" i="1" baseline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b="0" i="1" baseline="0" smtClean="0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hr-HR" b="0" i="1" baseline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b="0" i="1" baseline="0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hr-HR" b="0" i="1" baseline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r-HR" dirty="0" smtClean="0"/>
                  <a:t>izračun diskretnog logaritma je</a:t>
                </a:r>
                <a:r>
                  <a:rPr lang="hr-HR" baseline="0" dirty="0" smtClean="0"/>
                  <a:t> naći takav x da vrijedi navedena jednadžba.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Matematički odnosi</a:t>
                </a:r>
                <a:r>
                  <a:rPr lang="hr-HR" baseline="0" dirty="0" smtClean="0"/>
                  <a:t> koji se koriste zasnivaju se na faktorizaciji velikih ili na izračunu diskretnog logaritma. </a:t>
                </a:r>
                <a:br>
                  <a:rPr lang="hr-HR" baseline="0" dirty="0" smtClean="0"/>
                </a:br>
                <a:r>
                  <a:rPr lang="hr-HR" baseline="0" dirty="0" smtClean="0"/>
                  <a:t>RSA se zasniva na faktorizaciji velikih brojeva, a ECC na izračunu diskretnog logaritma.</a:t>
                </a:r>
              </a:p>
              <a:p>
                <a:r>
                  <a:rPr lang="hr-HR" i="1" baseline="0" dirty="0" err="1" smtClean="0"/>
                  <a:t>a</a:t>
                </a:r>
                <a:r>
                  <a:rPr lang="hr-HR" i="1" baseline="30000" dirty="0" err="1" smtClean="0"/>
                  <a:t>x</a:t>
                </a:r>
                <a:r>
                  <a:rPr lang="hr-HR" baseline="0" dirty="0" smtClean="0"/>
                  <a:t> </a:t>
                </a:r>
                <a:r>
                  <a:rPr lang="hr-HR" i="0" baseline="0" smtClean="0">
                    <a:latin typeface="Cambria Math"/>
                    <a:ea typeface="Cambria Math"/>
                  </a:rPr>
                  <a:t>≡</a:t>
                </a:r>
                <a:r>
                  <a:rPr lang="hr-HR" b="0" i="0" baseline="0" smtClean="0">
                    <a:latin typeface="Cambria Math"/>
                    <a:ea typeface="Cambria Math"/>
                  </a:rPr>
                  <a:t>𝑏(𝑚𝑜𝑑 𝑝)  </a:t>
                </a:r>
                <a:r>
                  <a:rPr lang="hr-HR" dirty="0" smtClean="0"/>
                  <a:t>izračun diskretnog logaritma je</a:t>
                </a:r>
                <a:r>
                  <a:rPr lang="hr-HR" baseline="0" dirty="0" smtClean="0"/>
                  <a:t> naći takav x da vrijedi navedena jednadžba.</a:t>
                </a:r>
                <a:endParaRPr lang="hr-HR" dirty="0"/>
              </a:p>
            </p:txBody>
          </p:sp>
        </mc:Fallback>
      </mc:AlternateContent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39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Sigurnosni algoritam RSA razvijen je 1977. godine. Ime je dobio kao kombinaciju imena svojih tvoraca.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 n i e su javni ključ, a vrijednosti p,q i d su tajni ključ</a:t>
            </a:r>
            <a:endParaRPr lang="hr-HR" dirty="0" smtClean="0"/>
          </a:p>
          <a:p>
            <a:r>
              <a:rPr lang="hr-HR" dirty="0" smtClean="0"/>
              <a:t>Prilikom generacije p i q  se odabiru tako da budu veći od 10</a:t>
            </a:r>
            <a:r>
              <a:rPr lang="hr-HR" baseline="30000" dirty="0" smtClean="0"/>
              <a:t>150 </a:t>
            </a:r>
            <a:r>
              <a:rPr lang="hr-HR" baseline="0" dirty="0" smtClean="0"/>
              <a:t> oko 512 bita</a:t>
            </a:r>
            <a:endParaRPr lang="hr-HR" baseline="3000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efikasnost RSA sustava važne su činjenice da je faktorizacija brojeva od već 1024-bita neizvediva u razumnom vremenu, a modularno potenciranje veoma efikasno izvedivo uz pomoć prethodno navedenog algoritma. Razlika složenosti navedenih postupaka ključ je uspjeha RSA algoritma.</a:t>
            </a:r>
            <a:endParaRPr lang="hr-HR" baseline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82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Funkcije sažimanja su hash tj. funkcije koje generiraju</a:t>
            </a:r>
            <a:r>
              <a:rPr lang="hr-HR" baseline="0" dirty="0" smtClean="0"/>
              <a:t> sažetak. Ova slika prikazuje generiranje digitalnog potpisa. </a:t>
            </a:r>
          </a:p>
          <a:p>
            <a:r>
              <a:rPr lang="hr-HR" baseline="0" dirty="0" smtClean="0"/>
              <a:t>Funkcije sažimanja se koriste za ostavljanje digitalnog potpisa na taj način osiguravajući neporecivost. Za </a:t>
            </a:r>
            <a:r>
              <a:rPr lang="hr-HR" baseline="0" dirty="0" err="1" smtClean="0"/>
              <a:t>autentifikaciju</a:t>
            </a:r>
            <a:r>
              <a:rPr lang="hr-HR" baseline="0" dirty="0" smtClean="0"/>
              <a:t>. Šifre prilikom autentifikacije u sustav se </a:t>
            </a:r>
            <a:r>
              <a:rPr lang="hr-HR" baseline="0" dirty="0" err="1" smtClean="0"/>
              <a:t>hashiraju</a:t>
            </a:r>
            <a:r>
              <a:rPr lang="hr-HR" baseline="0" dirty="0" smtClean="0"/>
              <a:t> te se dobivena vrijednost uspoređuje s hash vrijednošću spremljenom u sustavu. Funkcije sažimanja se koriste i van područja računalne sigurnosti za brza pretraživanja i uspoređivanja.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Idealne hash funkcije zadovoljavaju četiri glavna uvjeta: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Lako je generirati hash tj. izlazni bitovni niz, za svaku poruku bez obzira na njenu duljinu.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Nemoguće je u razumnom vremenu iz hash-a generirati izvornu poruku.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Nemoguće je promijeniti  poruku bez da se promijeni hash.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Nemoguće je u naći dvije poruke koje imaju isti hash.</a:t>
            </a:r>
          </a:p>
          <a:p>
            <a:r>
              <a:rPr lang="hr-HR" baseline="0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33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SHA3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zasniva na spužvastim funkcijama.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Spužvaste funkcije su algoritmi sa konačnim brojem stanja koji obrađuju nizove proizvoljne konačne duljine te generiraju nizove proizvoljne konačne duljine. Spužvaste se funkcije sastoje od tri dijela: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Memorije stanja, S koja se sastoji od b bitova. Bitove memorije stanja moguće je logički podijeliti u dvije skupine. Na bitove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i bitove kapacitet C.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Funkcije f(S) koja permutira memoriju stanja.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Funkciju proširenja P(x), gdje je x ulazni tekst. Funkcija izvorni tekst proširuje tako da njegova duljina postane cjelobrojni višekratnik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Izvođenje spužvastih funkcija moguće je podijeliti u tri koraka: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prvom koraku inicijalizira se početno stanje S u nula i izvorni tekst se proširuje uz pomoć funkcije P(x).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 korak ima onoliko iteracija koliko puta je izvorni tekst veći od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 Za svaki blok veličine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taj blok se XOR-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izvede se S</a:t>
            </a:r>
            <a:r>
              <a:rPr lang="hr-H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=f(S</a:t>
            </a:r>
            <a:r>
              <a:rPr lang="hr-H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i-1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zadnjem koraku dolazi do ispisa.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memorije stanja se ispisuje. Ako je traženo još bitova za ispis odvija se S</a:t>
            </a:r>
            <a:r>
              <a:rPr lang="hr-H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=f(S</a:t>
            </a:r>
            <a:r>
              <a:rPr lang="hr-H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i-1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 nakon toga se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ponovo ispisuje. Ukoliko tražena duljina izlaznog niza nije višekratnik duljine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bitrata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prilikom zadnjeg ispisa odbacuju se bitovi viška.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165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Iako SHA-2 algoritam pruža adekvatnu sigurnosnu zaštitu postoje teorijski rizici. Iz tog razloga je Američki nacionalni institut za standarde i tehnologiju 2007. godine raspisao natječaj za razvoj novog hash algoritma. 2012. godine kao pobjednik natječaja objavljen je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Keccak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algoritam te je tako postao SHA-3. Važno je napomenuti da SHA-3 nije razvijeni odnosno unaprijeđeni SHA-2 algoritam.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Algoritam radi sa 64-bitnim riječima stoga se njegova memorija stanja prikazuje kao matrica dimenzija 5*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*64. f(S) funkcija SHA-3 algoritma, zvana još 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Keccak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f-permutacijom sastoji se od pet pod-operacija koje se izvršavaju u 24 iteracije, a označavaju se sa  (grčki znakovi).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Prilikom ispisa SHA-3 duljina dobivenog hash-a je uvijek manja od duljine ulaznog bloka i čitavi izlazni niz se generira u jednoj iteraciji.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4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Znanja kriptoanalize često bivaju korištena u pokušajima ugrožavanja sigurnosti.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236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Mislim da je nije</a:t>
            </a:r>
            <a:r>
              <a:rPr lang="hr-HR" baseline="0" dirty="0" smtClean="0"/>
              <a:t> potrebno dodatno objašnjenje navedenog </a:t>
            </a:r>
            <a:r>
              <a:rPr lang="hr-HR" baseline="0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429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Vrijeme. Zbog različitih brzina i načina izvođenja algoritama na različitim procesorima za vrijeme se ne uzima mjera sekunde već broj osnovnih operacija procesora koje je potrebno izvesti prilikom izvođenja algoritma.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Memorija. Različiti napadi zahtijevaju različite količine memorijskog prostora za svoje izvođenje.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Informacije. Različiti napadi zahtijevaju različite količine informacija o sustavu kojeg nastoje ugroziti. Za količinu potrebnih informacija često se uzima količina izvornog teksta i količina šifranta potrebna za ugrožavanje sustava.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56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Totalnim probojem- slučaj kada napadač otkrije tajni ključ šifriranja.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Globalnom dedukcijom- slučaj kada napadač sazna funkcijski ekvivalent algoritma ali ne sazna tajni ključ korišten prilikom šifriranja.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Lokalnom dedukcijom- slučaj kada napadač otkrije dodatne količine izvornog teksta i/ili šifranta.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Informacijska dedukcija- napadač sazna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Shannonovske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informacije o izvornom tekstu i/ili šifrantu. 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Prepoznavanje algoritma- napadač prepozna način šifriranja.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97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 kriptoanalize simetričnih algoritama međusobno se dosta razlikuju. Unatoč tome sve one zasnivaju se na ideji pronalaženja pravilnosti prilikom kriptiranja koje bi otkrile dodatne informacije o postupku enkripcije. Dekriptiranje ključa ili među-ključa glavni je cilj simetrične kriptoanalize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1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Kriptiranje je postupak transformacije izvornog teksta uz pomoć ključa i funkcije kriptiranja u šifrant.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73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MITIM napad osmišljen je 1977 godine. MITIM napad ne ovisi o unutrašnjoj strukturi kriptografskog sistema na koji se primjenjuje već je bitno da se prilikom šifriranja na izvorni tekst primjenjuje kompozicija više funkcije šifriranja s različitim ključevima kako bi se dobio šifrant. Za izvođenje ovog napada napadaču je potrebna mogućnost kriptiranja i dekriptiranja te posjedovanje izvornog teksta i njemu korespondentnog šifranta. Izvorni tekst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šifrira se pomoću funkcije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ključeva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kako bi se dobio  šifrant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Napadač izračunava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E(P,K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sve moguće ključeve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D(C,K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sve moguće ključeve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Sve identične vrijednosti dobivene ovim postupkom mogu otkriti točne ključeve šifriranja. Ova vrsta napad jedan je od razloga zašto je DES algoritam bio zamijenjen s 3DES algoritmom.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63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Kriptoanaliza većine asimetričnih algoritama današnjice svodi se na rješavanje matematičkih problema faktorizacije velikih prirodnih brojeva i/ili pronalaženje diskretnog logaritma . Algoritme faktorizacije moguće je podijeliti na one bazirane na metodi specijalne namjene i na opće metode. Metode specijalne namjene najčešće se koriste za faktoriziranje brojeva malih faktora dok opće metode imaju opću primjenu te se često koriste u kriptoanalizi odnosno kriptografiji. Složenost metoda opće namjene ovisi o redu veličine broja koji se faktorizira.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319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Napadi su često usmjereni na realizaciju mogućnosti zloporabe digitalnog potpisa te mogućnost lažne autentifikacije.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469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Pripremaju se dvije inačice dokumenta. Jedna dobronamjerna i jedna zlonamjerna.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svaku od inačica pripremi se mnogo varijanti istog smisla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Potom je potrebno pronaći dvije inačice, jednu dobronamjernu i jednu zlonamjernu, koje imaju isti hash.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 toga što inačice imaju isti hash imaju i isti potpis. Dovoljno je nekome dati dobronamjerni dokument da ga potpiše i kasnije je moguće tvrditi da je potpisao zlonamjerni dokument.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Rođendanski napad moguće je spriječiti promjenom dokumenta prije njegova potpisivanja jer mu se na taj način mijenja vrijednost hash-a.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62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Povjerljivost-Informacije u sustavu mogu biti na raspolaganju samo ovlaštenim osobama.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Raspoloživost-Informacije moraju biti na raspolaganju ovlaštenim osobama bez obzira na okolnosti.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Besprijekornost-Samo ovlaštene osobe smiju manipulirati podacima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Autentičnost-Sustav mora biti u stanju jednoznačno prepoznati ovlaštene osobe.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Autorizacija-Ovlaštenim osobama dopušta se pristup samo do onih informacija koje su im potrebne za obavljanje njihove uloge u sustavu.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Neporecivost-Korisnici ne mogu opovrgavati svoje akcije u sustavu.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Kriptiranjem možemo zadovoljiti sve sigurnosne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zahtjeve osim raspoloživosti. To je jednostavno shvatljivo npr. ukoliko serverima otkaže napajanje i rezervno napajanje podaci neće biti raspoloživi, a činjenica da su bili kriptirani im neće pomoć.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16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Prisluškivanje-treća</a:t>
            </a:r>
            <a:r>
              <a:rPr lang="hr-HR" baseline="0" dirty="0" smtClean="0"/>
              <a:t> strana čita poruke koje se razmjenjuju u komunikacijskom kanalu -&gt;kriptiranjem ono što treća osoba vidi joj postaje nejasno </a:t>
            </a:r>
          </a:p>
          <a:p>
            <a:r>
              <a:rPr lang="hr-HR" baseline="0" dirty="0" smtClean="0"/>
              <a:t>Prekidanje-treća strana sprječava komunikaciju komunikacijskim kanalom -&gt;narušava raspoloživost</a:t>
            </a:r>
          </a:p>
          <a:p>
            <a:r>
              <a:rPr lang="hr-HR" baseline="0" dirty="0" smtClean="0"/>
              <a:t>Promjena sadržaja poruke-treća strana mijenja poruke razmjenjivane komunikacijskim kanalom -&gt;kriptiranoj poruci mijenjanje sadržaja može oštetiti sadržaj, ali se lako detektira da je došlo do malverzacije</a:t>
            </a:r>
          </a:p>
          <a:p>
            <a:r>
              <a:rPr lang="hr-HR" baseline="0" dirty="0" smtClean="0"/>
              <a:t>Izmišljena poruka-treća strana korisnicima ili korisniku komunikacijskog kanala šalje lažne poruke -&gt;kriptiranje rješava problem jer bi izmišljena poruka morala biti kriptirana na isti način kao i prave poruke</a:t>
            </a:r>
          </a:p>
          <a:p>
            <a:r>
              <a:rPr lang="hr-HR" baseline="0" dirty="0" smtClean="0"/>
              <a:t>Lažno predstavljanje-treća strana se korisnicima ili korisniku predstavlja kao neki drugi korisnik -&gt;isto kao i prethodni</a:t>
            </a:r>
          </a:p>
          <a:p>
            <a:r>
              <a:rPr lang="hr-HR" baseline="0" dirty="0" smtClean="0"/>
              <a:t>Poricanje-korisnik je u stanju poricati svoje akcije u sustavu -&gt;problem se rješava digitalnim potpisom(hash+kriptiranje sažetka)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Virusi-programski odsječci koji se infiltriraju u postojeće programe te štetno djeluju. 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Crvi-cjeloviti programi koji djeluju destruktivno. </a:t>
            </a: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Trojanski konj-program koji naočigled obavlja koristan posao, ali sadrži i funkcije štetna djelovanja. </a:t>
            </a:r>
          </a:p>
          <a:p>
            <a:pPr lvl="0"/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Rootkiti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-programi koji svoje djelovanje skrivaju nadomještajući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sustavske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procese i podatke.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70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Povjerljivi komunikacijski kanal-nije</a:t>
            </a:r>
            <a:r>
              <a:rPr lang="hr-HR" baseline="0" dirty="0" smtClean="0"/>
              <a:t> siguran tj. može se priključiti treća strana, ali bez korištenja kripto-analitičkih postupaka ne može ništa osim prekinuti komunikaciju.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6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Odlika simetričnih</a:t>
            </a:r>
            <a:r>
              <a:rPr lang="hr-HR" baseline="0" dirty="0" smtClean="0"/>
              <a:t> kriptosustava je korištenja istog ključa za kriptiranje i dekriptiranje poruka.</a:t>
            </a:r>
            <a:br>
              <a:rPr lang="hr-HR" baseline="0" dirty="0" smtClean="0"/>
            </a:br>
            <a:r>
              <a:rPr lang="hr-HR" baseline="0" dirty="0" smtClean="0"/>
              <a:t>Važno je primijetiti kako je bitan preduvjet komunikacije da obije strane znaju ključ kriptiranja i dekriptiranja. Možemo zamisliti kako postoji sigurnosni komunikacijski kanal kojim možemo razmijeniti ključ komunikacije, ali je njegov kapacitet tj. brzina prijenosa premala da bi mogli njime </a:t>
            </a:r>
            <a:r>
              <a:rPr lang="hr-HR" baseline="0" dirty="0" err="1" smtClean="0"/>
              <a:t>razmijenjivati</a:t>
            </a:r>
            <a:r>
              <a:rPr lang="hr-HR" baseline="0" dirty="0" smtClean="0"/>
              <a:t> poruke.</a:t>
            </a:r>
          </a:p>
          <a:p>
            <a:r>
              <a:rPr lang="hr-HR" dirty="0" smtClean="0"/>
              <a:t>Jedan</a:t>
            </a:r>
            <a:r>
              <a:rPr lang="hr-HR" baseline="0" dirty="0" smtClean="0"/>
              <a:t> od načina povećanja sigurnosti je prilikom svakog kriptiranja koristiti različiti ključ. To se naziva koncept jednokratne bilježnice.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23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12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Encryption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algoritam osmislio je IBM-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kriptografski tim 1973. godine. 1976. godine nakon nekih promjena prihvaćen je kao standard.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Detaljnije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informacije o načinu generiranja međuključeva te o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</a:t>
            </a:r>
            <a:r>
              <a:rPr lang="hr-H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hr-HR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r-H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r-HR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mogu se pronaći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seminaru.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19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 slici ja prikazan koncept digitalne omotnice. </a:t>
            </a:r>
            <a:br>
              <a:rPr lang="hr-HR" dirty="0" smtClean="0"/>
            </a:br>
            <a:r>
              <a:rPr lang="hr-HR" dirty="0" smtClean="0"/>
              <a:t>Važno</a:t>
            </a:r>
            <a:r>
              <a:rPr lang="hr-HR" baseline="0" dirty="0" smtClean="0"/>
              <a:t> je primijetiti kako se za kriptiranje i dekriptiranje koriste različiti ključevi između kojih postoji logički odnos.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C442-2372-4589-9BCC-D4060445B13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50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5623B6-B0F6-44DF-B659-40C5E92834C5}" type="datetimeFigureOut">
              <a:rPr lang="hr-HR" smtClean="0"/>
              <a:t>20.5.2014.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D8214A-F4D0-40D2-9A6F-CED1A1E182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eccak.noekeon.org/" TargetMode="External"/><Relationship Id="rId2" Type="http://schemas.openxmlformats.org/officeDocument/2006/relationships/hyperlink" Target="http://os2.zemris.fer.hr/index.php?show=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.wikipedia.org/wiki/Glavna_stranica" TargetMode="External"/><Relationship Id="rId4" Type="http://schemas.openxmlformats.org/officeDocument/2006/relationships/hyperlink" Target="http://www.cert.hr/sites/default/files/CCERT-PUBDOC-2006-09-16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5761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Kriptografija </a:t>
            </a:r>
            <a:br>
              <a:rPr lang="hr-HR" dirty="0" smtClean="0"/>
            </a:br>
            <a:r>
              <a:rPr lang="hr-HR" dirty="0" smtClean="0"/>
              <a:t>i </a:t>
            </a:r>
            <a:br>
              <a:rPr lang="hr-HR" dirty="0" smtClean="0"/>
            </a:br>
            <a:r>
              <a:rPr lang="hr-HR" dirty="0" smtClean="0"/>
              <a:t>kriptoanaliza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Petar Afrić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1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Poruka se dijeli u 64 bitne blokove</a:t>
            </a:r>
          </a:p>
          <a:p>
            <a:r>
              <a:rPr lang="hr-HR" dirty="0" smtClean="0"/>
              <a:t>Blokovi se kriptiraju pomoću 56 bitnog ključa</a:t>
            </a:r>
          </a:p>
          <a:p>
            <a:r>
              <a:rPr lang="hr-HR" dirty="0" smtClean="0"/>
              <a:t>Koraci kriptiranja:</a:t>
            </a:r>
          </a:p>
          <a:p>
            <a:pPr lvl="1"/>
            <a:r>
              <a:rPr lang="hr-HR" dirty="0" smtClean="0"/>
              <a:t>IP(BLOK)</a:t>
            </a:r>
          </a:p>
          <a:p>
            <a:pPr lvl="1"/>
            <a:r>
              <a:rPr lang="hr-HR" dirty="0" smtClean="0"/>
              <a:t>IP(BLOK)=L</a:t>
            </a:r>
            <a:r>
              <a:rPr lang="hr-HR" i="1" baseline="-25000" dirty="0" smtClean="0"/>
              <a:t>0</a:t>
            </a:r>
            <a:r>
              <a:rPr lang="hr-HR" dirty="0" smtClean="0"/>
              <a:t>D</a:t>
            </a:r>
            <a:r>
              <a:rPr lang="hr-HR" i="1" baseline="-25000" dirty="0" smtClean="0"/>
              <a:t>0</a:t>
            </a:r>
          </a:p>
          <a:p>
            <a:pPr lvl="1"/>
            <a:r>
              <a:rPr lang="hr-HR" dirty="0" smtClean="0"/>
              <a:t>16 iteracija funkcije </a:t>
            </a:r>
          </a:p>
          <a:p>
            <a:pPr lvl="2"/>
            <a:r>
              <a:rPr lang="hr-HR" dirty="0" smtClean="0"/>
              <a:t>F={</a:t>
            </a:r>
            <a:r>
              <a:rPr lang="hr-HR" sz="2200" i="1" dirty="0" smtClean="0"/>
              <a:t>L</a:t>
            </a:r>
            <a:r>
              <a:rPr lang="hr-HR" sz="2200" i="1" baseline="-25000" dirty="0" smtClean="0"/>
              <a:t>i</a:t>
            </a:r>
            <a:r>
              <a:rPr lang="hr-HR" sz="2200" i="1" dirty="0" smtClean="0"/>
              <a:t>=</a:t>
            </a:r>
            <a:r>
              <a:rPr lang="hr-HR" sz="2200" i="1" dirty="0" err="1" smtClean="0"/>
              <a:t>D</a:t>
            </a:r>
            <a:r>
              <a:rPr lang="hr-HR" sz="2200" i="1" baseline="-25000" dirty="0" err="1" smtClean="0"/>
              <a:t>i</a:t>
            </a:r>
            <a:r>
              <a:rPr lang="hr-HR" sz="2200" i="1" baseline="-25000" dirty="0" smtClean="0"/>
              <a:t>-1</a:t>
            </a:r>
            <a:r>
              <a:rPr lang="hr-HR" sz="2200" dirty="0" smtClean="0"/>
              <a:t>, </a:t>
            </a:r>
            <a:r>
              <a:rPr lang="hr-HR" sz="2200" i="1" dirty="0" err="1" smtClean="0"/>
              <a:t>D</a:t>
            </a:r>
            <a:r>
              <a:rPr lang="hr-HR" sz="2200" i="1" baseline="-25000" dirty="0" err="1" smtClean="0"/>
              <a:t>i</a:t>
            </a:r>
            <a:r>
              <a:rPr lang="hr-HR" sz="2200" i="1" dirty="0" smtClean="0"/>
              <a:t>=XOR(L</a:t>
            </a:r>
            <a:r>
              <a:rPr lang="hr-HR" sz="2200" i="1" baseline="-25000" dirty="0" smtClean="0"/>
              <a:t>i-1, </a:t>
            </a:r>
            <a:r>
              <a:rPr lang="hr-HR" sz="2200" i="1" dirty="0"/>
              <a:t>f(</a:t>
            </a:r>
            <a:r>
              <a:rPr lang="hr-HR" sz="2200" i="1" dirty="0" err="1"/>
              <a:t>D</a:t>
            </a:r>
            <a:r>
              <a:rPr lang="hr-HR" sz="2200" i="1" baseline="-25000" dirty="0" err="1"/>
              <a:t>i</a:t>
            </a:r>
            <a:r>
              <a:rPr lang="hr-HR" sz="2200" i="1" baseline="-25000" dirty="0"/>
              <a:t>-1</a:t>
            </a:r>
            <a:r>
              <a:rPr lang="hr-HR" sz="2200" i="1" dirty="0"/>
              <a:t>,</a:t>
            </a:r>
            <a:r>
              <a:rPr lang="hr-HR" sz="2200" i="1" dirty="0" err="1"/>
              <a:t>K</a:t>
            </a:r>
            <a:r>
              <a:rPr lang="hr-HR" sz="2200" i="1" baseline="-25000" dirty="0" err="1"/>
              <a:t>i</a:t>
            </a:r>
            <a:r>
              <a:rPr lang="hr-HR" sz="2200" i="1" dirty="0" smtClean="0"/>
              <a:t>)), i </a:t>
            </a:r>
            <a:r>
              <a:rPr lang="hr-HR" sz="2200" i="1" dirty="0"/>
              <a:t>e {1,…,16} </a:t>
            </a:r>
            <a:r>
              <a:rPr lang="hr-HR" dirty="0" smtClean="0"/>
              <a:t>}</a:t>
            </a:r>
            <a:endParaRPr lang="hr-HR" dirty="0"/>
          </a:p>
          <a:p>
            <a:pPr lvl="1"/>
            <a:r>
              <a:rPr lang="hr-HR" i="1" dirty="0"/>
              <a:t>IP</a:t>
            </a:r>
            <a:r>
              <a:rPr lang="hr-HR" i="1" baseline="30000" dirty="0"/>
              <a:t>-1</a:t>
            </a:r>
            <a:r>
              <a:rPr lang="hr-HR" i="1" dirty="0"/>
              <a:t>(D</a:t>
            </a:r>
            <a:r>
              <a:rPr lang="hr-HR" i="1" baseline="-25000" dirty="0"/>
              <a:t>16</a:t>
            </a:r>
            <a:r>
              <a:rPr lang="hr-HR" i="1" dirty="0"/>
              <a:t>L</a:t>
            </a:r>
            <a:r>
              <a:rPr lang="hr-HR" i="1" baseline="-25000" dirty="0"/>
              <a:t>16</a:t>
            </a:r>
            <a:r>
              <a:rPr lang="hr-HR" i="1" dirty="0" smtClean="0"/>
              <a:t>)</a:t>
            </a:r>
          </a:p>
          <a:p>
            <a:r>
              <a:rPr lang="hr-HR" dirty="0" smtClean="0"/>
              <a:t>Dekriptiranje se provodi istim algoritmom, ali obrnutom primjenom međuključeva.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DES algoritma</a:t>
            </a:r>
            <a:endParaRPr lang="hr-HR" dirty="0"/>
          </a:p>
        </p:txBody>
      </p:sp>
      <p:pic>
        <p:nvPicPr>
          <p:cNvPr id="4" name="Picture 7" descr="des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8136904" cy="45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39119"/>
            <a:ext cx="7620000" cy="3810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Asimetrični kriptosustavi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17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Privatni i javni ključ</a:t>
            </a:r>
            <a:endParaRPr lang="hr-HR" dirty="0"/>
          </a:p>
          <a:p>
            <a:r>
              <a:rPr lang="hr-HR" dirty="0" smtClean="0"/>
              <a:t>Među njima postoji matematički odnos</a:t>
            </a:r>
          </a:p>
          <a:p>
            <a:r>
              <a:rPr lang="hr-HR" dirty="0" smtClean="0"/>
              <a:t>Primjeri asimetričnih kriptosustava:</a:t>
            </a:r>
          </a:p>
          <a:p>
            <a:pPr lvl="1"/>
            <a:r>
              <a:rPr lang="hr-HR" dirty="0" smtClean="0"/>
              <a:t>RSA</a:t>
            </a:r>
          </a:p>
          <a:p>
            <a:pPr lvl="1"/>
            <a:r>
              <a:rPr lang="hr-HR" dirty="0" smtClean="0"/>
              <a:t>ECC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Asimetrični kriptosustavi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4706902" cy="34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800" dirty="0"/>
              <a:t>Generiranje ključeva:</a:t>
            </a:r>
          </a:p>
          <a:p>
            <a:pPr lvl="1"/>
            <a:r>
              <a:rPr lang="hr-HR" sz="2400" dirty="0"/>
              <a:t>Generiraju se veliki prosti brojevi p i q</a:t>
            </a:r>
          </a:p>
          <a:p>
            <a:pPr lvl="1"/>
            <a:r>
              <a:rPr lang="hr-HR" sz="2400" dirty="0"/>
              <a:t>Izračunavaju se n=</a:t>
            </a:r>
            <a:r>
              <a:rPr lang="hr-HR" sz="2400" dirty="0" err="1"/>
              <a:t>pq</a:t>
            </a:r>
            <a:r>
              <a:rPr lang="hr-HR" sz="2400" dirty="0"/>
              <a:t>,z=(p-1)(q-1)</a:t>
            </a:r>
          </a:p>
          <a:p>
            <a:pPr lvl="1"/>
            <a:r>
              <a:rPr lang="hr-HR" sz="2400" dirty="0"/>
              <a:t>Odabire se e tako da e i z budu relativno prosti</a:t>
            </a:r>
          </a:p>
          <a:p>
            <a:pPr lvl="1"/>
            <a:r>
              <a:rPr lang="hr-HR" sz="2400" dirty="0"/>
              <a:t>Izračunava se d tako da </a:t>
            </a:r>
            <a:r>
              <a:rPr lang="hr-HR" sz="2400" dirty="0" err="1"/>
              <a:t>ed</a:t>
            </a:r>
            <a:r>
              <a:rPr lang="hr-HR" sz="2400" dirty="0"/>
              <a:t>≡1(mod z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 RSA algoritma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/>
          <a:stretch/>
        </p:blipFill>
        <p:spPr>
          <a:xfrm>
            <a:off x="0" y="364485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72064" cy="335719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Funkcije sažimanja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3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Ulazni niz podataka transformiraju u bitovni niz fiksne duljine</a:t>
            </a:r>
          </a:p>
          <a:p>
            <a:r>
              <a:rPr lang="hr-HR" dirty="0" smtClean="0"/>
              <a:t>Primjeri funkcija sažimanja:</a:t>
            </a:r>
          </a:p>
          <a:p>
            <a:pPr lvl="1"/>
            <a:r>
              <a:rPr lang="hr-HR" dirty="0" smtClean="0"/>
              <a:t>SHA2</a:t>
            </a:r>
          </a:p>
          <a:p>
            <a:pPr lvl="1"/>
            <a:r>
              <a:rPr lang="hr-HR" dirty="0" smtClean="0"/>
              <a:t>SHA3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 smtClean="0"/>
              <a:t>Funkcije sažimanja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599000145"/>
              </p:ext>
            </p:extLst>
          </p:nvPr>
        </p:nvGraphicFramePr>
        <p:xfrm>
          <a:off x="3068635" y="27862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9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zervirano mjesto sadržaja 1"/>
              <p:cNvSpPr>
                <a:spLocks noGrp="1"/>
              </p:cNvSpPr>
              <p:nvPr>
                <p:ph idx="1"/>
              </p:nvPr>
            </p:nvSpPr>
            <p:spPr>
              <a:xfrm>
                <a:off x="329327" y="1268929"/>
                <a:ext cx="8229600" cy="4525963"/>
              </a:xfrm>
            </p:spPr>
            <p:txBody>
              <a:bodyPr/>
              <a:lstStyle/>
              <a:p>
                <a:r>
                  <a:rPr lang="hr-HR" dirty="0" smtClean="0"/>
                  <a:t>Koraci SHA3 algoritma: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hr-HR" dirty="0" smtClean="0"/>
                  <a:t> funkcija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hr-HR" dirty="0" smtClean="0"/>
                  <a:t> funkcija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hr-HR" dirty="0" smtClean="0"/>
                  <a:t> funkcija</a:t>
                </a:r>
              </a:p>
              <a:p>
                <a:pPr lvl="1"/>
                <a:r>
                  <a:rPr lang="hr-HR" dirty="0" smtClean="0"/>
                  <a:t>   funkcija</a:t>
                </a:r>
              </a:p>
              <a:p>
                <a:pPr lvl="1"/>
                <a:r>
                  <a:rPr lang="hr-HR" dirty="0" smtClean="0"/>
                  <a:t>   funkcija svaki element XOR-a s fiksnom vrijednošću </a:t>
                </a:r>
                <a:r>
                  <a:rPr lang="hr-HR" dirty="0"/>
                  <a:t>RC[</a:t>
                </a:r>
                <a:r>
                  <a:rPr lang="hr-HR" dirty="0" err="1"/>
                  <a:t>z</a:t>
                </a:r>
                <a:r>
                  <a:rPr lang="hr-HR" baseline="-25000" dirty="0" err="1"/>
                  <a:t>r</a:t>
                </a:r>
                <a:r>
                  <a:rPr lang="hr-HR" dirty="0" smtClean="0"/>
                  <a:t>]</a:t>
                </a:r>
              </a:p>
            </p:txBody>
          </p:sp>
        </mc:Choice>
        <mc:Fallback xmlns="">
          <p:sp>
            <p:nvSpPr>
              <p:cNvPr id="2" name="Rezervirano mjesto sadržaja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27" y="1268929"/>
                <a:ext cx="8229600" cy="4525963"/>
              </a:xfrm>
              <a:blipFill rotWithShape="1">
                <a:blip r:embed="rId4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SHA3 algoritma</a:t>
            </a:r>
            <a:endParaRPr lang="hr-HR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08346"/>
              </p:ext>
            </p:extLst>
          </p:nvPr>
        </p:nvGraphicFramePr>
        <p:xfrm>
          <a:off x="899592" y="2852936"/>
          <a:ext cx="45005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2852936"/>
                        <a:ext cx="45005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14471"/>
              </p:ext>
            </p:extLst>
          </p:nvPr>
        </p:nvGraphicFramePr>
        <p:xfrm>
          <a:off x="1043608" y="3320988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7" imgW="88560" imgH="139680" progId="Equation.3">
                  <p:embed/>
                </p:oleObj>
              </mc:Choice>
              <mc:Fallback>
                <p:oleObj name="Equation" r:id="rId7" imgW="8856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3320988"/>
                        <a:ext cx="36004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" name="Picture 20" descr="C:\PERO\fer\IV.semestar\Seminar\Prezentacija\keccak_f_theta.png(300x300)(41E6E4315A9F42E65A8B69FEDFC88D7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" y="1268760"/>
            <a:ext cx="73636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PERO\fer\IV.semestar\Seminar\Prezentacija\Keccak-f-Rh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" y="1332502"/>
            <a:ext cx="749567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ERO\fer\IV.semestar\Seminar\Prezentacija\keccak_f_pi.png(315x)(extent)(984EAD5B9C98F847C47A9DBE5B6EA23F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" y="1180880"/>
            <a:ext cx="7651702" cy="45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PERO\fer\IV.semestar\Seminar\Prezentacija\keccak_f_chi.png(445x)(crop)(1E44C81F8C1319112D8EE2910B1C1797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" y="1151892"/>
            <a:ext cx="7869150" cy="45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Moderna znanost koja se bavi analizom sigurnosti kriptografskih algoritama.</a:t>
            </a:r>
          </a:p>
          <a:p>
            <a:r>
              <a:rPr lang="hr-HR" dirty="0" err="1"/>
              <a:t>Shannon</a:t>
            </a:r>
            <a:r>
              <a:rPr lang="hr-HR" dirty="0"/>
              <a:t>-ova </a:t>
            </a:r>
            <a:r>
              <a:rPr lang="hr-HR" dirty="0" smtClean="0"/>
              <a:t>pretpostavka</a:t>
            </a:r>
          </a:p>
          <a:p>
            <a:pPr lvl="1"/>
            <a:r>
              <a:rPr lang="hr-HR" dirty="0"/>
              <a:t>Napadač poznaje </a:t>
            </a:r>
            <a:r>
              <a:rPr lang="hr-HR" dirty="0" smtClean="0"/>
              <a:t>sustav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Kriptoanaliza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6" y="3212976"/>
            <a:ext cx="9154905" cy="36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Podjela ovisno o </a:t>
            </a:r>
            <a:r>
              <a:rPr lang="hr-HR" dirty="0" smtClean="0"/>
              <a:t>količini potrebnih informacija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954040599"/>
              </p:ext>
            </p:extLst>
          </p:nvPr>
        </p:nvGraphicFramePr>
        <p:xfrm>
          <a:off x="755576" y="836712"/>
          <a:ext cx="8157806" cy="58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2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Resursi u kriptoanalizi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423057481"/>
              </p:ext>
            </p:extLst>
          </p:nvPr>
        </p:nvGraphicFramePr>
        <p:xfrm>
          <a:off x="683568" y="836712"/>
          <a:ext cx="79563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Moderna znanost bazirana na primijenjenoj matematici</a:t>
            </a:r>
          </a:p>
          <a:p>
            <a:r>
              <a:rPr lang="hr-HR" dirty="0" smtClean="0"/>
              <a:t>Bavi se proučavanjem i primjenom tehnika sigurne komunikacije u prisutnosti treće strane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Kriptografija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3" r="16781"/>
          <a:stretch/>
        </p:blipFill>
        <p:spPr>
          <a:xfrm>
            <a:off x="0" y="3645024"/>
            <a:ext cx="9144000" cy="32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Totalni proboj</a:t>
            </a:r>
          </a:p>
          <a:p>
            <a:r>
              <a:rPr lang="hr-HR" dirty="0" smtClean="0"/>
              <a:t>Globalna dedukcija</a:t>
            </a:r>
          </a:p>
          <a:p>
            <a:r>
              <a:rPr lang="hr-HR" dirty="0" smtClean="0"/>
              <a:t>Lokalna dedukcija</a:t>
            </a:r>
          </a:p>
          <a:p>
            <a:r>
              <a:rPr lang="hr-HR" dirty="0" smtClean="0"/>
              <a:t>Informacijska dedukcija</a:t>
            </a:r>
          </a:p>
          <a:p>
            <a:r>
              <a:rPr lang="hr-HR" dirty="0" smtClean="0"/>
              <a:t>Prepoznavanje algoritma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Podjela proboja ovisno o dobivenoj količini informacija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000" dirty="0" smtClean="0"/>
              <a:t>Cilj je otkriti dodatne informacije o kriptosustavu </a:t>
            </a:r>
          </a:p>
          <a:p>
            <a:r>
              <a:rPr lang="hr-HR" sz="2000" dirty="0" smtClean="0"/>
              <a:t>Krajnji cilj je otkriti </a:t>
            </a:r>
            <a:r>
              <a:rPr lang="hr-HR" sz="2000" dirty="0" smtClean="0"/>
              <a:t>pravi ključ </a:t>
            </a:r>
            <a:r>
              <a:rPr lang="hr-HR" sz="2000" dirty="0" smtClean="0"/>
              <a:t>ili međuključ</a:t>
            </a:r>
          </a:p>
          <a:p>
            <a:r>
              <a:rPr lang="hr-HR" sz="2000" dirty="0" smtClean="0"/>
              <a:t>Primjeri kriptoanalize simetričnih kriptosustava:</a:t>
            </a:r>
          </a:p>
          <a:p>
            <a:pPr lvl="1"/>
            <a:r>
              <a:rPr lang="hr-HR" sz="2000" dirty="0" smtClean="0"/>
              <a:t>Diferencijalna kriptoanaliza</a:t>
            </a:r>
          </a:p>
          <a:p>
            <a:pPr lvl="1"/>
            <a:r>
              <a:rPr lang="hr-HR" sz="2000" dirty="0" smtClean="0"/>
              <a:t>Linearna kriptoanaliza</a:t>
            </a:r>
          </a:p>
          <a:p>
            <a:pPr lvl="1"/>
            <a:r>
              <a:rPr lang="hr-HR" sz="2000" dirty="0" err="1" smtClean="0"/>
              <a:t>Meet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middle</a:t>
            </a:r>
            <a:r>
              <a:rPr lang="hr-HR" sz="2000" dirty="0" smtClean="0"/>
              <a:t> napad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Kriptoanaliza simetričnih kriptosustava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7323"/>
            <a:ext cx="1657350" cy="18722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9" r="64657" b="23155"/>
          <a:stretch/>
        </p:blipFill>
        <p:spPr>
          <a:xfrm>
            <a:off x="2431945" y="4516066"/>
            <a:ext cx="1940550" cy="12363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18756"/>
            <a:ext cx="2132856" cy="21328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11" y="4650676"/>
            <a:ext cx="1870537" cy="18705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79" y="2996952"/>
            <a:ext cx="2297832" cy="17233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11" y="3008716"/>
            <a:ext cx="2009800" cy="1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23409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Meet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middle</a:t>
            </a:r>
            <a:r>
              <a:rPr lang="hr-HR" dirty="0" smtClean="0"/>
              <a:t> napad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6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3" y="2780928"/>
            <a:ext cx="4848218" cy="4077072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Rješavanje matematičkih problema faktorizacije velikih prirodnih brojeva i/ili pronalaženja diskretnog logaritma.</a:t>
            </a:r>
          </a:p>
          <a:p>
            <a:r>
              <a:rPr lang="hr-HR" dirty="0" smtClean="0"/>
              <a:t>Primjeri načina faktorizacije:</a:t>
            </a:r>
          </a:p>
          <a:p>
            <a:pPr lvl="1"/>
            <a:r>
              <a:rPr lang="hr-HR" dirty="0" err="1"/>
              <a:t>Pollardova</a:t>
            </a:r>
            <a:r>
              <a:rPr lang="hr-HR" dirty="0"/>
              <a:t> p-1 metoda</a:t>
            </a:r>
          </a:p>
          <a:p>
            <a:pPr lvl="1"/>
            <a:r>
              <a:rPr lang="hr-HR" dirty="0" err="1"/>
              <a:t>Fermatova</a:t>
            </a:r>
            <a:r>
              <a:rPr lang="hr-HR" dirty="0"/>
              <a:t> metoda </a:t>
            </a:r>
            <a:r>
              <a:rPr lang="hr-HR" dirty="0" err="1"/>
              <a:t>faktorizacie</a:t>
            </a:r>
            <a:endParaRPr lang="hr-HR" dirty="0"/>
          </a:p>
          <a:p>
            <a:r>
              <a:rPr lang="hr-HR" dirty="0" smtClean="0"/>
              <a:t>Primjer načina izračuna </a:t>
            </a:r>
            <a:endParaRPr lang="hr-HR" dirty="0"/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/>
              <a:t>diskretnog </a:t>
            </a:r>
            <a:r>
              <a:rPr lang="hr-HR" dirty="0" smtClean="0"/>
              <a:t>logaritma:</a:t>
            </a:r>
          </a:p>
          <a:p>
            <a:pPr lvl="1"/>
            <a:r>
              <a:rPr lang="hr-HR" dirty="0" smtClean="0"/>
              <a:t>Indeks-</a:t>
            </a:r>
            <a:r>
              <a:rPr lang="hr-HR" dirty="0" err="1" smtClean="0"/>
              <a:t>calculus</a:t>
            </a:r>
            <a:r>
              <a:rPr lang="hr-HR" dirty="0" smtClean="0"/>
              <a:t> </a:t>
            </a:r>
            <a:endParaRPr lang="hr-HR" dirty="0" smtClean="0"/>
          </a:p>
          <a:p>
            <a:pPr marL="393192" lvl="1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/>
              <a:t>algoritam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Kriptoanaliza asimetričnih kriptosustava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03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Otpornost na falsificiranje digitalnog potpisa</a:t>
            </a:r>
          </a:p>
          <a:p>
            <a:r>
              <a:rPr lang="hr-HR" dirty="0" smtClean="0"/>
              <a:t>Otpornost na lažnu autentifikacije</a:t>
            </a:r>
          </a:p>
          <a:p>
            <a:r>
              <a:rPr lang="hr-HR" dirty="0" smtClean="0"/>
              <a:t>Primjeri napada na funkcije sažimanja:</a:t>
            </a:r>
          </a:p>
          <a:p>
            <a:pPr lvl="1"/>
            <a:r>
              <a:rPr lang="hr-HR" dirty="0" smtClean="0"/>
              <a:t>Rođendanski napad</a:t>
            </a:r>
          </a:p>
          <a:p>
            <a:pPr lvl="1"/>
            <a:r>
              <a:rPr lang="hr-HR" dirty="0" err="1" smtClean="0"/>
              <a:t>Rainbow</a:t>
            </a:r>
            <a:r>
              <a:rPr lang="hr-HR" dirty="0" smtClean="0"/>
              <a:t> table algoritam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Kriptoanaliza funkcija sažimanja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Rođendanski napad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pPr lvl="0"/>
            <a:r>
              <a:rPr lang="hr-HR" sz="2000" dirty="0"/>
              <a:t>Pripremaju se dvije inačice dokumenta. Jedna dobronamjerna i jedna zlonamjerna. </a:t>
            </a:r>
            <a:endParaRPr lang="hr-HR" sz="2000" dirty="0" smtClean="0"/>
          </a:p>
          <a:p>
            <a:pPr marL="109728" lvl="0" indent="0">
              <a:buNone/>
            </a:pPr>
            <a:endParaRPr lang="hr-HR" sz="2000" dirty="0"/>
          </a:p>
          <a:p>
            <a:r>
              <a:rPr lang="hr-HR" sz="2000" dirty="0"/>
              <a:t>Za svaku od inačica pripremi se mnogo varijanti istog smisla</a:t>
            </a:r>
          </a:p>
          <a:p>
            <a:pPr lvl="0"/>
            <a:r>
              <a:rPr lang="hr-HR" sz="2000" dirty="0"/>
              <a:t>Potom je potrebno pronaći dvije inačice, jednu dobronamjernu i jednu zlonamjernu, koje imaju isti hash.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ekome se dade dobronamjerni </a:t>
            </a:r>
            <a:r>
              <a:rPr lang="hr-HR" sz="2000" dirty="0"/>
              <a:t>dokument da ga potpiše i kasnije je moguće tvrditi da je potpisao zlonamjerni dokument</a:t>
            </a:r>
            <a:r>
              <a:rPr lang="hr-HR" sz="2000" dirty="0" smtClean="0"/>
              <a:t>.</a:t>
            </a:r>
          </a:p>
          <a:p>
            <a:pPr marL="109728" indent="0">
              <a:buNone/>
            </a:pPr>
            <a:endParaRPr lang="hr-HR" sz="2000" dirty="0" smtClean="0"/>
          </a:p>
          <a:p>
            <a:pPr marL="109728" indent="0">
              <a:buNone/>
            </a:pPr>
            <a:r>
              <a:rPr lang="hr-HR" sz="2000" dirty="0" smtClean="0"/>
              <a:t>Suprotno </a:t>
            </a:r>
            <a:r>
              <a:rPr lang="hr-HR" sz="2000" dirty="0"/>
              <a:t>ljudskoj intuiciji sasvim/vrlo je lako/jednostavno napraviti/izraditi velik broj verzija/varijacija istog teksta bez promjene/mijenjanja smisla/značenja</a:t>
            </a:r>
            <a:r>
              <a:rPr lang="hr-HR" sz="2000" dirty="0" smtClean="0"/>
              <a:t>.</a:t>
            </a:r>
            <a:endParaRPr lang="hr-HR" sz="2000" dirty="0" smtClean="0"/>
          </a:p>
          <a:p>
            <a:pPr marL="109728" indent="0" algn="ctr">
              <a:buNone/>
            </a:pPr>
            <a:r>
              <a:rPr lang="hr-HR" sz="2000" dirty="0" smtClean="0"/>
              <a:t>Gornja </a:t>
            </a:r>
            <a:r>
              <a:rPr lang="hr-HR" sz="2000" dirty="0"/>
              <a:t>rečenica ima 2</a:t>
            </a:r>
            <a:r>
              <a:rPr lang="hr-HR" sz="2000" baseline="30000" dirty="0"/>
              <a:t>6 </a:t>
            </a:r>
            <a:r>
              <a:rPr lang="hr-HR" sz="2000" dirty="0"/>
              <a:t>tj. 64 različite </a:t>
            </a:r>
            <a:r>
              <a:rPr lang="hr-HR" sz="2000" dirty="0" smtClean="0"/>
              <a:t>verzije.</a:t>
            </a:r>
            <a:endParaRPr lang="hr-HR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37" y="-815"/>
            <a:ext cx="1424163" cy="1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[1] Leo Budin, Marin Golub, Domagoj </a:t>
            </a:r>
            <a:r>
              <a:rPr lang="hr-HR" dirty="0" err="1"/>
              <a:t>Jakobović</a:t>
            </a:r>
            <a:r>
              <a:rPr lang="hr-HR" dirty="0"/>
              <a:t>, </a:t>
            </a:r>
            <a:r>
              <a:rPr lang="hr-HR" dirty="0" err="1"/>
              <a:t>Leonard</a:t>
            </a:r>
            <a:r>
              <a:rPr lang="hr-HR" dirty="0"/>
              <a:t> Jelenković; Operacijski sustavi; Element; Zagreb 2011;</a:t>
            </a:r>
          </a:p>
          <a:p>
            <a:r>
              <a:rPr lang="hr-HR" dirty="0"/>
              <a:t>[2] Andrej </a:t>
            </a:r>
            <a:r>
              <a:rPr lang="hr-HR" dirty="0" err="1"/>
              <a:t>Dujella</a:t>
            </a:r>
            <a:r>
              <a:rPr lang="hr-HR" dirty="0"/>
              <a:t>, Marcel </a:t>
            </a:r>
            <a:r>
              <a:rPr lang="hr-HR" dirty="0" err="1"/>
              <a:t>Maretić</a:t>
            </a:r>
            <a:r>
              <a:rPr lang="hr-HR" dirty="0"/>
              <a:t>; Kriptografija; Element; Zagreb 2007;</a:t>
            </a:r>
          </a:p>
          <a:p>
            <a:r>
              <a:rPr lang="hr-HR" dirty="0"/>
              <a:t>[3] Fakultet elektrotehnike i računarstva; Radovi iz područja računalne sigurnosti; 2013; </a:t>
            </a:r>
            <a:r>
              <a:rPr lang="hr-HR" u="sng" dirty="0">
                <a:hlinkClick r:id="rId2"/>
              </a:rPr>
              <a:t>http://os2.zemris.fer.hr/</a:t>
            </a:r>
            <a:r>
              <a:rPr lang="hr-HR" u="sng" dirty="0" err="1">
                <a:hlinkClick r:id="rId2"/>
              </a:rPr>
              <a:t>index.php</a:t>
            </a:r>
            <a:r>
              <a:rPr lang="hr-HR" u="sng" dirty="0">
                <a:hlinkClick r:id="rId2"/>
              </a:rPr>
              <a:t>?</a:t>
            </a:r>
            <a:r>
              <a:rPr lang="hr-HR" u="sng" dirty="0" err="1">
                <a:hlinkClick r:id="rId2"/>
              </a:rPr>
              <a:t>show</a:t>
            </a:r>
            <a:r>
              <a:rPr lang="hr-HR" u="sng" dirty="0">
                <a:hlinkClick r:id="rId2"/>
              </a:rPr>
              <a:t>=start</a:t>
            </a:r>
            <a:endParaRPr lang="hr-HR" dirty="0"/>
          </a:p>
          <a:p>
            <a:r>
              <a:rPr lang="hr-HR" dirty="0"/>
              <a:t>[4] Darko Žubrinić; Uvod u diskretnu matematiku; Element; Zagreb 2012</a:t>
            </a:r>
          </a:p>
          <a:p>
            <a:r>
              <a:rPr lang="hr-HR" dirty="0"/>
              <a:t>[5] </a:t>
            </a:r>
            <a:r>
              <a:rPr lang="hr-HR" dirty="0" err="1"/>
              <a:t>Guido</a:t>
            </a:r>
            <a:r>
              <a:rPr lang="hr-HR" dirty="0"/>
              <a:t> </a:t>
            </a:r>
            <a:r>
              <a:rPr lang="hr-HR" dirty="0" err="1"/>
              <a:t>Bertoni</a:t>
            </a:r>
            <a:r>
              <a:rPr lang="hr-HR" dirty="0"/>
              <a:t>, </a:t>
            </a:r>
            <a:r>
              <a:rPr lang="hr-HR" dirty="0" err="1"/>
              <a:t>Joan</a:t>
            </a:r>
            <a:r>
              <a:rPr lang="hr-HR" dirty="0"/>
              <a:t> </a:t>
            </a:r>
            <a:r>
              <a:rPr lang="hr-HR" dirty="0" err="1"/>
              <a:t>Daemen</a:t>
            </a:r>
            <a:r>
              <a:rPr lang="hr-HR" dirty="0"/>
              <a:t>, </a:t>
            </a:r>
            <a:r>
              <a:rPr lang="hr-HR" dirty="0" err="1"/>
              <a:t>Michaël</a:t>
            </a:r>
            <a:r>
              <a:rPr lang="hr-HR" dirty="0"/>
              <a:t> </a:t>
            </a:r>
            <a:r>
              <a:rPr lang="hr-HR" dirty="0" err="1"/>
              <a:t>Peeters</a:t>
            </a:r>
            <a:r>
              <a:rPr lang="hr-HR" dirty="0"/>
              <a:t>, </a:t>
            </a:r>
            <a:r>
              <a:rPr lang="hr-HR" dirty="0" err="1"/>
              <a:t>Gilles</a:t>
            </a:r>
            <a:r>
              <a:rPr lang="hr-HR" dirty="0"/>
              <a:t> Van </a:t>
            </a:r>
            <a:r>
              <a:rPr lang="hr-HR" dirty="0" err="1"/>
              <a:t>Assche</a:t>
            </a:r>
            <a:r>
              <a:rPr lang="hr-HR" dirty="0"/>
              <a:t>;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Keccak</a:t>
            </a:r>
            <a:r>
              <a:rPr lang="hr-HR" dirty="0"/>
              <a:t> reference; </a:t>
            </a:r>
            <a:r>
              <a:rPr lang="hr-HR" u="sng" dirty="0">
                <a:hlinkClick r:id="rId3"/>
              </a:rPr>
              <a:t>http://keccak.noekeon.org/</a:t>
            </a:r>
            <a:endParaRPr lang="hr-HR" dirty="0"/>
          </a:p>
          <a:p>
            <a:r>
              <a:rPr lang="hr-HR" dirty="0"/>
              <a:t>[6]</a:t>
            </a:r>
            <a:r>
              <a:rPr lang="hr-HR" dirty="0" err="1"/>
              <a:t>CARNet</a:t>
            </a:r>
            <a:r>
              <a:rPr lang="hr-HR" dirty="0"/>
              <a:t>; Korištenje eliptičnih krivulja u kriptografiji; </a:t>
            </a:r>
            <a:r>
              <a:rPr lang="hr-HR" u="sng" dirty="0">
                <a:hlinkClick r:id="rId4"/>
              </a:rPr>
              <a:t>http://www.cert.hr/</a:t>
            </a:r>
            <a:r>
              <a:rPr lang="hr-HR" u="sng" dirty="0" err="1">
                <a:hlinkClick r:id="rId4"/>
              </a:rPr>
              <a:t>sites</a:t>
            </a:r>
            <a:r>
              <a:rPr lang="hr-HR" u="sng" dirty="0">
                <a:hlinkClick r:id="rId4"/>
              </a:rPr>
              <a:t>/</a:t>
            </a:r>
            <a:r>
              <a:rPr lang="hr-HR" u="sng" dirty="0" err="1">
                <a:hlinkClick r:id="rId4"/>
              </a:rPr>
              <a:t>default</a:t>
            </a:r>
            <a:r>
              <a:rPr lang="hr-HR" u="sng" dirty="0">
                <a:hlinkClick r:id="rId4"/>
              </a:rPr>
              <a:t>/</a:t>
            </a:r>
            <a:r>
              <a:rPr lang="hr-HR" u="sng" dirty="0" err="1">
                <a:hlinkClick r:id="rId4"/>
              </a:rPr>
              <a:t>files</a:t>
            </a:r>
            <a:r>
              <a:rPr lang="hr-HR" u="sng" dirty="0">
                <a:hlinkClick r:id="rId4"/>
              </a:rPr>
              <a:t>/CCERT-PUBDOC-2006-09-169.pdf</a:t>
            </a:r>
            <a:endParaRPr lang="hr-HR" dirty="0"/>
          </a:p>
          <a:p>
            <a:r>
              <a:rPr lang="hr-HR" dirty="0"/>
              <a:t>[7] </a:t>
            </a:r>
            <a:r>
              <a:rPr lang="en-US" dirty="0"/>
              <a:t>Rainbow table, SHA3, Birthday attack, Differential cryptanalysis, Linear cryptanalysis, Meet in the middle attack; </a:t>
            </a:r>
            <a:r>
              <a:rPr lang="hr-HR" u="sng" dirty="0">
                <a:hlinkClick r:id="rId5"/>
              </a:rPr>
              <a:t>http://hr.wikipedia.org/</a:t>
            </a:r>
            <a:r>
              <a:rPr lang="hr-HR" u="sng" dirty="0" err="1">
                <a:hlinkClick r:id="rId5"/>
              </a:rPr>
              <a:t>wiki</a:t>
            </a:r>
            <a:r>
              <a:rPr lang="hr-HR" u="sng" dirty="0">
                <a:hlinkClick r:id="rId5"/>
              </a:rPr>
              <a:t>/Glavna_stranica</a:t>
            </a:r>
            <a:r>
              <a:rPr lang="hr-HR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</a:t>
            </a:r>
            <a:r>
              <a:rPr lang="hr-HR" dirty="0" smtClean="0"/>
              <a:t>iteratura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0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6" y="-297"/>
            <a:ext cx="9167315" cy="685829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7" y="-29042"/>
            <a:ext cx="4836707" cy="68870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42"/>
            <a:ext cx="4362017" cy="68806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42"/>
            <a:ext cx="9198724" cy="295398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98724" cy="39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/>
          <a:lstStyle/>
          <a:p>
            <a:r>
              <a:rPr lang="hr-HR" dirty="0" smtClean="0"/>
              <a:t>Izvorni tekst : P</a:t>
            </a:r>
          </a:p>
          <a:p>
            <a:r>
              <a:rPr lang="hr-HR" dirty="0" smtClean="0"/>
              <a:t>Funkcija kriptiranja: E</a:t>
            </a:r>
          </a:p>
          <a:p>
            <a:r>
              <a:rPr lang="hr-HR" dirty="0" smtClean="0"/>
              <a:t>Ključ kriptiranja: K</a:t>
            </a:r>
          </a:p>
          <a:p>
            <a:r>
              <a:rPr lang="hr-HR" dirty="0" smtClean="0"/>
              <a:t>Šifrant: C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Kriptiranje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491880" y="3281209"/>
            <a:ext cx="16369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700" dirty="0" smtClean="0"/>
              <a:t>C=E(P,K)</a:t>
            </a:r>
            <a:endParaRPr lang="hr-HR" sz="27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" y="3933056"/>
            <a:ext cx="914929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Povjerljivost </a:t>
            </a:r>
          </a:p>
          <a:p>
            <a:r>
              <a:rPr lang="hr-HR" dirty="0" smtClean="0"/>
              <a:t>Besprijekornost</a:t>
            </a:r>
          </a:p>
          <a:p>
            <a:r>
              <a:rPr lang="hr-HR" dirty="0" smtClean="0"/>
              <a:t>Autentičnost</a:t>
            </a:r>
          </a:p>
          <a:p>
            <a:r>
              <a:rPr lang="hr-HR" dirty="0" smtClean="0"/>
              <a:t>Autorizacija</a:t>
            </a:r>
          </a:p>
          <a:p>
            <a:r>
              <a:rPr lang="hr-HR" dirty="0" smtClean="0"/>
              <a:t>Neporecivost</a:t>
            </a:r>
          </a:p>
          <a:p>
            <a:r>
              <a:rPr lang="hr-HR" dirty="0" smtClean="0"/>
              <a:t>Raspoloživost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Sigurnosni zahtjevi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1" y="1447290"/>
            <a:ext cx="466393" cy="4261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47" y="1912876"/>
            <a:ext cx="466393" cy="4261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46" y="2355030"/>
            <a:ext cx="466393" cy="4261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45" y="2781191"/>
            <a:ext cx="466393" cy="4261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0" y="3237200"/>
            <a:ext cx="466393" cy="4261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45" y="3789040"/>
            <a:ext cx="457247" cy="45724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05" y="3950063"/>
            <a:ext cx="2589395" cy="29079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36" y="40058"/>
            <a:ext cx="2789516" cy="27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Prisluškivanje</a:t>
            </a:r>
          </a:p>
          <a:p>
            <a:r>
              <a:rPr lang="hr-HR" dirty="0" smtClean="0"/>
              <a:t>Prekidanje</a:t>
            </a:r>
          </a:p>
          <a:p>
            <a:r>
              <a:rPr lang="hr-HR" dirty="0" smtClean="0"/>
              <a:t>Promjena sadržaja poruke</a:t>
            </a:r>
          </a:p>
          <a:p>
            <a:r>
              <a:rPr lang="hr-HR" dirty="0" smtClean="0"/>
              <a:t>Izmišljanje poruka</a:t>
            </a:r>
          </a:p>
          <a:p>
            <a:r>
              <a:rPr lang="hr-HR" dirty="0" smtClean="0"/>
              <a:t>Lažno predstavljanje</a:t>
            </a:r>
          </a:p>
          <a:p>
            <a:r>
              <a:rPr lang="hr-HR" dirty="0" smtClean="0"/>
              <a:t>Poricanje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Napadi na sigurnost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6212" r="3551" b="5936"/>
          <a:stretch/>
        </p:blipFill>
        <p:spPr>
          <a:xfrm>
            <a:off x="0" y="4221088"/>
            <a:ext cx="914400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466602"/>
            <a:ext cx="8229600" cy="3315824"/>
          </a:xfrm>
        </p:spPr>
        <p:txBody>
          <a:bodyPr/>
          <a:lstStyle/>
          <a:p>
            <a:r>
              <a:rPr lang="hr-HR" dirty="0" smtClean="0"/>
              <a:t>Kriptosustav transformira nesigurni komunikacijski kanal u povjerljivi komunikacijski kanal.</a:t>
            </a:r>
          </a:p>
          <a:p>
            <a:r>
              <a:rPr lang="hr-HR" dirty="0" smtClean="0"/>
              <a:t>Podjela kriptosustava:</a:t>
            </a:r>
          </a:p>
          <a:p>
            <a:pPr lvl="1"/>
            <a:r>
              <a:rPr lang="hr-HR" dirty="0" smtClean="0"/>
              <a:t>Simetrični kriptosustavi</a:t>
            </a:r>
          </a:p>
          <a:p>
            <a:pPr lvl="1"/>
            <a:r>
              <a:rPr lang="hr-HR" dirty="0" smtClean="0"/>
              <a:t>Asimetrični kriptosustavi</a:t>
            </a:r>
          </a:p>
          <a:p>
            <a:pPr lvl="1"/>
            <a:r>
              <a:rPr lang="hr-HR" dirty="0"/>
              <a:t>F</a:t>
            </a:r>
            <a:r>
              <a:rPr lang="hr-HR" dirty="0" smtClean="0"/>
              <a:t>unkcije sažimanja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Kriptosustavi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3048000" cy="1726170"/>
          </a:xfrm>
          <a:prstGeom prst="rect">
            <a:avLst/>
          </a:prstGeom>
        </p:spPr>
      </p:pic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602714804"/>
              </p:ext>
            </p:extLst>
          </p:nvPr>
        </p:nvGraphicFramePr>
        <p:xfrm>
          <a:off x="2161741" y="4350297"/>
          <a:ext cx="564028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lipsa 5"/>
          <p:cNvSpPr/>
          <p:nvPr/>
        </p:nvSpPr>
        <p:spPr>
          <a:xfrm>
            <a:off x="3528368" y="4869160"/>
            <a:ext cx="266736" cy="266736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a 6"/>
          <p:cNvSpPr/>
          <p:nvPr/>
        </p:nvSpPr>
        <p:spPr>
          <a:xfrm>
            <a:off x="3795104" y="5171569"/>
            <a:ext cx="266736" cy="266736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a 7"/>
          <p:cNvSpPr/>
          <p:nvPr/>
        </p:nvSpPr>
        <p:spPr>
          <a:xfrm>
            <a:off x="3096269" y="5918416"/>
            <a:ext cx="165320" cy="1653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ipsa 8"/>
          <p:cNvSpPr/>
          <p:nvPr/>
        </p:nvSpPr>
        <p:spPr>
          <a:xfrm>
            <a:off x="3211994" y="5686967"/>
            <a:ext cx="165320" cy="1653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a 9"/>
          <p:cNvSpPr/>
          <p:nvPr/>
        </p:nvSpPr>
        <p:spPr>
          <a:xfrm>
            <a:off x="3489733" y="5733256"/>
            <a:ext cx="259789" cy="259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a 10"/>
          <p:cNvSpPr/>
          <p:nvPr/>
        </p:nvSpPr>
        <p:spPr>
          <a:xfrm>
            <a:off x="3118177" y="4782426"/>
            <a:ext cx="259789" cy="259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ipsa 11"/>
          <p:cNvSpPr/>
          <p:nvPr/>
        </p:nvSpPr>
        <p:spPr>
          <a:xfrm>
            <a:off x="2525589" y="5131406"/>
            <a:ext cx="165320" cy="1653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a 12"/>
          <p:cNvSpPr/>
          <p:nvPr/>
        </p:nvSpPr>
        <p:spPr>
          <a:xfrm>
            <a:off x="2673521" y="5675007"/>
            <a:ext cx="259789" cy="259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a 13"/>
          <p:cNvSpPr/>
          <p:nvPr/>
        </p:nvSpPr>
        <p:spPr>
          <a:xfrm>
            <a:off x="3131694" y="5084547"/>
            <a:ext cx="259789" cy="259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a 14"/>
          <p:cNvSpPr/>
          <p:nvPr/>
        </p:nvSpPr>
        <p:spPr>
          <a:xfrm>
            <a:off x="2720756" y="5149671"/>
            <a:ext cx="165320" cy="1653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ipsa 15"/>
          <p:cNvSpPr/>
          <p:nvPr/>
        </p:nvSpPr>
        <p:spPr>
          <a:xfrm>
            <a:off x="2859625" y="5357975"/>
            <a:ext cx="259789" cy="2597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19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839439" cy="3088779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Simetrični kriptosustavi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86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Koriste jedan ključ</a:t>
            </a:r>
          </a:p>
          <a:p>
            <a:r>
              <a:rPr lang="hr-HR" dirty="0" smtClean="0"/>
              <a:t>Primjeri simetričnih kriptosustava:</a:t>
            </a:r>
          </a:p>
          <a:p>
            <a:pPr lvl="1"/>
            <a:r>
              <a:rPr lang="hr-HR" dirty="0" smtClean="0"/>
              <a:t>DES</a:t>
            </a:r>
          </a:p>
          <a:p>
            <a:pPr lvl="1"/>
            <a:r>
              <a:rPr lang="hr-HR" dirty="0" smtClean="0"/>
              <a:t>3DES</a:t>
            </a:r>
          </a:p>
          <a:p>
            <a:pPr lvl="1"/>
            <a:r>
              <a:rPr lang="hr-HR" dirty="0" smtClean="0"/>
              <a:t>AES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Simetrični kriptosustavi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56625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672</TotalTime>
  <Words>2134</Words>
  <Application>Microsoft Office PowerPoint</Application>
  <PresentationFormat>Prikaz na zaslonu (4:3)</PresentationFormat>
  <Paragraphs>239</Paragraphs>
  <Slides>26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8" baseType="lpstr">
      <vt:lpstr>Gomilanje</vt:lpstr>
      <vt:lpstr>Equation</vt:lpstr>
      <vt:lpstr>Kriptografija  i  kriptoanaliza</vt:lpstr>
      <vt:lpstr>Kriptografija</vt:lpstr>
      <vt:lpstr>PowerPointova prezentacija</vt:lpstr>
      <vt:lpstr>Kriptiranje</vt:lpstr>
      <vt:lpstr>Sigurnosni zahtjevi</vt:lpstr>
      <vt:lpstr>Napadi na sigurnost</vt:lpstr>
      <vt:lpstr>Kriptosustavi</vt:lpstr>
      <vt:lpstr>Simetrični kriptosustavi</vt:lpstr>
      <vt:lpstr>Simetrični kriptosustavi</vt:lpstr>
      <vt:lpstr>Rad DES algoritma</vt:lpstr>
      <vt:lpstr>Asimetrični kriptosustavi</vt:lpstr>
      <vt:lpstr>Asimetrični kriptosustavi</vt:lpstr>
      <vt:lpstr>Rad RSA algoritma</vt:lpstr>
      <vt:lpstr>Funkcije sažimanja</vt:lpstr>
      <vt:lpstr>Funkcije sažimanja</vt:lpstr>
      <vt:lpstr>Rad SHA3 algoritma</vt:lpstr>
      <vt:lpstr>Kriptoanaliza</vt:lpstr>
      <vt:lpstr>Podjela ovisno o količini potrebnih informacija</vt:lpstr>
      <vt:lpstr>Resursi u kriptoanalizi</vt:lpstr>
      <vt:lpstr>Podjela proboja ovisno o dobivenoj količini informacija</vt:lpstr>
      <vt:lpstr>Kriptoanaliza simetričnih kriptosustava</vt:lpstr>
      <vt:lpstr>Meet in the middle napad</vt:lpstr>
      <vt:lpstr>Kriptoanaliza asimetričnih kriptosustava</vt:lpstr>
      <vt:lpstr>Kriptoanaliza funkcija sažimanja</vt:lpstr>
      <vt:lpstr>Rođendanski napad</vt:lpstr>
      <vt:lpstr>Literatura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Petar</dc:creator>
  <cp:lastModifiedBy>Petar</cp:lastModifiedBy>
  <cp:revision>82</cp:revision>
  <dcterms:created xsi:type="dcterms:W3CDTF">2014-05-14T07:36:05Z</dcterms:created>
  <dcterms:modified xsi:type="dcterms:W3CDTF">2014-05-20T14:32:55Z</dcterms:modified>
</cp:coreProperties>
</file>